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y Rice" userId="0b682130759fc2bb" providerId="LiveId" clId="{1F2BB5AF-728C-4201-B905-CD3AF1998466}"/>
    <pc:docChg chg="undo custSel modSld">
      <pc:chgData name="Gregory Rice" userId="0b682130759fc2bb" providerId="LiveId" clId="{1F2BB5AF-728C-4201-B905-CD3AF1998466}" dt="2026-09-19T15:34:16.811" v="268" actId="1035"/>
      <pc:docMkLst>
        <pc:docMk/>
      </pc:docMkLst>
      <pc:sldChg chg="modSp mod">
        <pc:chgData name="Gregory Rice" userId="0b682130759fc2bb" providerId="LiveId" clId="{1F2BB5AF-728C-4201-B905-CD3AF1998466}" dt="2026-09-19T15:20:55.785" v="0" actId="6549"/>
        <pc:sldMkLst>
          <pc:docMk/>
          <pc:sldMk cId="0" sldId="258"/>
        </pc:sldMkLst>
        <pc:spChg chg="mod">
          <ac:chgData name="Gregory Rice" userId="0b682130759fc2bb" providerId="LiveId" clId="{1F2BB5AF-728C-4201-B905-CD3AF1998466}" dt="2026-09-19T15:20:55.785" v="0" actId="6549"/>
          <ac:spMkLst>
            <pc:docMk/>
            <pc:sldMk cId="0" sldId="258"/>
            <ac:spMk id="21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1:52.875" v="10" actId="1036"/>
        <pc:sldMkLst>
          <pc:docMk/>
          <pc:sldMk cId="0" sldId="262"/>
        </pc:sldMkLst>
        <pc:spChg chg="mod">
          <ac:chgData name="Gregory Rice" userId="0b682130759fc2bb" providerId="LiveId" clId="{1F2BB5AF-728C-4201-B905-CD3AF1998466}" dt="2026-09-19T15:21:46.709" v="6" actId="1036"/>
          <ac:spMkLst>
            <pc:docMk/>
            <pc:sldMk cId="0" sldId="262"/>
            <ac:spMk id="8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1:52.875" v="10" actId="10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1:46.709" v="6" actId="103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1:52.875" v="10" actId="1036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34:16.811" v="268" actId="1035"/>
        <pc:sldMkLst>
          <pc:docMk/>
          <pc:sldMk cId="0" sldId="264"/>
        </pc:sldMkLst>
        <pc:spChg chg="mod">
          <ac:chgData name="Gregory Rice" userId="0b682130759fc2bb" providerId="LiveId" clId="{1F2BB5AF-728C-4201-B905-CD3AF1998466}" dt="2026-09-19T15:22:40.032" v="14" actId="1036"/>
          <ac:spMkLst>
            <pc:docMk/>
            <pc:sldMk cId="0" sldId="264"/>
            <ac:spMk id="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2:40.032" v="14" actId="103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2:40.032" v="14" actId="103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2:40.032" v="14" actId="1036"/>
          <ac:spMkLst>
            <pc:docMk/>
            <pc:sldMk cId="0" sldId="264"/>
            <ac:spMk id="22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4:06.096" v="254" actId="1035"/>
          <ac:spMkLst>
            <pc:docMk/>
            <pc:sldMk cId="0" sldId="264"/>
            <ac:spMk id="2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4:16.811" v="268" actId="1035"/>
          <ac:spMkLst>
            <pc:docMk/>
            <pc:sldMk cId="0" sldId="264"/>
            <ac:spMk id="28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3:59.759" v="23" actId="14100"/>
        <pc:sldMkLst>
          <pc:docMk/>
          <pc:sldMk cId="0" sldId="265"/>
        </pc:sldMkLst>
        <pc:spChg chg="mod">
          <ac:chgData name="Gregory Rice" userId="0b682130759fc2bb" providerId="LiveId" clId="{1F2BB5AF-728C-4201-B905-CD3AF1998466}" dt="2026-09-19T15:23:18.609" v="18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3:33.671" v="20" actId="14100"/>
          <ac:spMkLst>
            <pc:docMk/>
            <pc:sldMk cId="0" sldId="265"/>
            <ac:spMk id="6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3:59.759" v="23" actId="14100"/>
          <ac:spMkLst>
            <pc:docMk/>
            <pc:sldMk cId="0" sldId="265"/>
            <ac:spMk id="8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3:42.416" v="21" actId="14100"/>
          <ac:spMkLst>
            <pc:docMk/>
            <pc:sldMk cId="0" sldId="265"/>
            <ac:spMk id="9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3:52.688" v="22" actId="14100"/>
          <ac:spMkLst>
            <pc:docMk/>
            <pc:sldMk cId="0" sldId="265"/>
            <ac:spMk id="11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4:54.879" v="24" actId="115"/>
        <pc:sldMkLst>
          <pc:docMk/>
          <pc:sldMk cId="0" sldId="269"/>
        </pc:sldMkLst>
        <pc:spChg chg="mod">
          <ac:chgData name="Gregory Rice" userId="0b682130759fc2bb" providerId="LiveId" clId="{1F2BB5AF-728C-4201-B905-CD3AF1998466}" dt="2026-09-19T15:24:54.879" v="24" actId="115"/>
          <ac:spMkLst>
            <pc:docMk/>
            <pc:sldMk cId="0" sldId="269"/>
            <ac:spMk id="29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6:01.227" v="30" actId="1036"/>
        <pc:sldMkLst>
          <pc:docMk/>
          <pc:sldMk cId="0" sldId="272"/>
        </pc:sldMkLst>
        <pc:spChg chg="mod">
          <ac:chgData name="Gregory Rice" userId="0b682130759fc2bb" providerId="LiveId" clId="{1F2BB5AF-728C-4201-B905-CD3AF1998466}" dt="2026-09-19T15:25:39.981" v="25" actId="1076"/>
          <ac:spMkLst>
            <pc:docMk/>
            <pc:sldMk cId="0" sldId="272"/>
            <ac:spMk id="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11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15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19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23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2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31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01.227" v="30" actId="1036"/>
          <ac:spMkLst>
            <pc:docMk/>
            <pc:sldMk cId="0" sldId="272"/>
            <ac:spMk id="35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8:01.748" v="116" actId="1037"/>
        <pc:sldMkLst>
          <pc:docMk/>
          <pc:sldMk cId="0" sldId="274"/>
        </pc:sldMkLst>
        <pc:spChg chg="mod">
          <ac:chgData name="Gregory Rice" userId="0b682130759fc2bb" providerId="LiveId" clId="{1F2BB5AF-728C-4201-B905-CD3AF1998466}" dt="2026-09-19T15:27:48.305" v="92" actId="1038"/>
          <ac:spMkLst>
            <pc:docMk/>
            <pc:sldMk cId="0" sldId="274"/>
            <ac:spMk id="25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7:48.305" v="92" actId="1038"/>
          <ac:spMkLst>
            <pc:docMk/>
            <pc:sldMk cId="0" sldId="274"/>
            <ac:spMk id="26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7:48.305" v="92" actId="1038"/>
          <ac:spMkLst>
            <pc:docMk/>
            <pc:sldMk cId="0" sldId="274"/>
            <ac:spMk id="2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8:01.748" v="116" actId="1037"/>
          <ac:spMkLst>
            <pc:docMk/>
            <pc:sldMk cId="0" sldId="274"/>
            <ac:spMk id="28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6:42.053" v="33" actId="1076"/>
          <ac:spMkLst>
            <pc:docMk/>
            <pc:sldMk cId="0" sldId="274"/>
            <ac:spMk id="32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29:20.094" v="167" actId="1036"/>
        <pc:sldMkLst>
          <pc:docMk/>
          <pc:sldMk cId="0" sldId="275"/>
        </pc:sldMkLst>
        <pc:spChg chg="mod">
          <ac:chgData name="Gregory Rice" userId="0b682130759fc2bb" providerId="LiveId" clId="{1F2BB5AF-728C-4201-B905-CD3AF1998466}" dt="2026-09-19T15:29:20.094" v="167" actId="1036"/>
          <ac:spMkLst>
            <pc:docMk/>
            <pc:sldMk cId="0" sldId="275"/>
            <ac:spMk id="20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8:37.907" v="137" actId="1035"/>
          <ac:spMkLst>
            <pc:docMk/>
            <pc:sldMk cId="0" sldId="275"/>
            <ac:spMk id="24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8:45.846" v="143" actId="1035"/>
          <ac:spMkLst>
            <pc:docMk/>
            <pc:sldMk cId="0" sldId="275"/>
            <ac:spMk id="28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8:53.213" v="149" actId="1035"/>
          <ac:spMkLst>
            <pc:docMk/>
            <pc:sldMk cId="0" sldId="275"/>
            <ac:spMk id="32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28:27.430" v="130" actId="1035"/>
          <ac:spMkLst>
            <pc:docMk/>
            <pc:sldMk cId="0" sldId="275"/>
            <ac:spMk id="36" creationId="{00000000-0000-0000-0000-000000000000}"/>
          </ac:spMkLst>
        </pc:spChg>
      </pc:sldChg>
      <pc:sldChg chg="delSp modSp mod">
        <pc:chgData name="Gregory Rice" userId="0b682130759fc2bb" providerId="LiveId" clId="{1F2BB5AF-728C-4201-B905-CD3AF1998466}" dt="2026-09-19T15:30:53.107" v="192" actId="1036"/>
        <pc:sldMkLst>
          <pc:docMk/>
          <pc:sldMk cId="0" sldId="281"/>
        </pc:sldMkLst>
        <pc:spChg chg="mod">
          <ac:chgData name="Gregory Rice" userId="0b682130759fc2bb" providerId="LiveId" clId="{1F2BB5AF-728C-4201-B905-CD3AF1998466}" dt="2026-09-19T15:30:53.107" v="192" actId="1036"/>
          <ac:spMkLst>
            <pc:docMk/>
            <pc:sldMk cId="0" sldId="281"/>
            <ac:spMk id="6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0:53.107" v="192" actId="1036"/>
          <ac:spMkLst>
            <pc:docMk/>
            <pc:sldMk cId="0" sldId="281"/>
            <ac:spMk id="7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0:53.107" v="192" actId="1036"/>
          <ac:spMkLst>
            <pc:docMk/>
            <pc:sldMk cId="0" sldId="281"/>
            <ac:spMk id="8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0:53.107" v="192" actId="1036"/>
          <ac:spMkLst>
            <pc:docMk/>
            <pc:sldMk cId="0" sldId="281"/>
            <ac:spMk id="9" creationId="{00000000-0000-0000-0000-000000000000}"/>
          </ac:spMkLst>
        </pc:spChg>
        <pc:spChg chg="del">
          <ac:chgData name="Gregory Rice" userId="0b682130759fc2bb" providerId="LiveId" clId="{1F2BB5AF-728C-4201-B905-CD3AF1998466}" dt="2026-09-19T15:30:40.019" v="173" actId="478"/>
          <ac:spMkLst>
            <pc:docMk/>
            <pc:sldMk cId="0" sldId="281"/>
            <ac:spMk id="10" creationId="{00000000-0000-0000-0000-000000000000}"/>
          </ac:spMkLst>
        </pc:spChg>
      </pc:sldChg>
      <pc:sldChg chg="modSp mod">
        <pc:chgData name="Gregory Rice" userId="0b682130759fc2bb" providerId="LiveId" clId="{1F2BB5AF-728C-4201-B905-CD3AF1998466}" dt="2026-09-19T15:31:39.714" v="239" actId="1036"/>
        <pc:sldMkLst>
          <pc:docMk/>
          <pc:sldMk cId="0" sldId="283"/>
        </pc:sldMkLst>
        <pc:spChg chg="mod">
          <ac:chgData name="Gregory Rice" userId="0b682130759fc2bb" providerId="LiveId" clId="{1F2BB5AF-728C-4201-B905-CD3AF1998466}" dt="2026-09-19T15:31:27.103" v="211" actId="1035"/>
          <ac:spMkLst>
            <pc:docMk/>
            <pc:sldMk cId="0" sldId="283"/>
            <ac:spMk id="31" creationId="{00000000-0000-0000-0000-000000000000}"/>
          </ac:spMkLst>
        </pc:spChg>
        <pc:spChg chg="mod">
          <ac:chgData name="Gregory Rice" userId="0b682130759fc2bb" providerId="LiveId" clId="{1F2BB5AF-728C-4201-B905-CD3AF1998466}" dt="2026-09-19T15:31:39.714" v="239" actId="1036"/>
          <ac:spMkLst>
            <pc:docMk/>
            <pc:sldMk cId="0" sldId="283"/>
            <ac:spMk id="3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78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Open by framing the session around three disciplines: planning, preparation and execution.
• The objective is not speed. The objective is a safe ride that meets the certification requirements and is properly documented.
• This deck blends current IBA rules, IBA community knowledge, and lessons from Greg Rice’s own certified rides.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Use this slide to separate “riding far” from “earning a certification.”
• IBA documentation guidance explicitly prioritizes getting home safe, complying with the specific ride rules, and proving the claim.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These figures are examples from the core U.S. SaddleSore/Bun Burner series; other IBA rides have different route, proof and tracking requirements.
• The 300-mile stop rule matters to riders with auxiliary fuel or large tanks because documentation still has to occur.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IBA specifically says fatigue cannot be safely fought off; the correct response is to stop and rest.
• NHTSA similarly emphasizes adequate sleep and pulling off when drowsy.
• The symptom examples here are practical warning signs, not a medical diagnostic checklist.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574536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20" dirty="0">
                <a:solidFill>
                  <a:srgbClr val="6D71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LONG-DISTANCE IBA RIDE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8641080" y="6574536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D71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  •  gregrice.com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hotorealistic_landscape_scene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446520" cy="6858000"/>
          </a:xfrm>
          <a:prstGeom prst="rect">
            <a:avLst/>
          </a:prstGeom>
          <a:solidFill>
            <a:srgbClr val="11171E">
              <a:alpha val="88000"/>
            </a:srgbClr>
          </a:solidFill>
          <a:ln w="12700">
            <a:solidFill>
              <a:srgbClr val="1117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58368" y="658368"/>
            <a:ext cx="2697480" cy="310896"/>
          </a:xfrm>
          <a:prstGeom prst="roundRect">
            <a:avLst>
              <a:gd name="adj" fmla="val 41176"/>
            </a:avLst>
          </a:prstGeom>
          <a:solidFill>
            <a:srgbClr val="D77A1F"/>
          </a:solidFill>
          <a:ln w="12700">
            <a:solidFill>
              <a:srgbClr val="D77A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731520" y="676656"/>
            <a:ext cx="2551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LONG-DISTANCE ENDURANCE RIDING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58368" y="1252728"/>
            <a:ext cx="5349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• PREPARE • EXECUTE</a:t>
            </a:r>
            <a:endParaRPr lang="en-US" sz="3500" dirty="0"/>
          </a:p>
        </p:txBody>
      </p:sp>
      <p:sp>
        <p:nvSpPr>
          <p:cNvPr id="8" name="Text 5"/>
          <p:cNvSpPr txBox="1"/>
          <p:nvPr/>
        </p:nvSpPr>
        <p:spPr>
          <a:xfrm>
            <a:off x="676656" y="256032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1F3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plan, prepare and successfully execute an Iron Butt Association certified ride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76656" y="3712464"/>
            <a:ext cx="1874520" cy="0"/>
          </a:xfrm>
          <a:prstGeom prst="line">
            <a:avLst/>
          </a:prstGeom>
          <a:noFill/>
          <a:ln w="381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76656" y="3886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76656" y="4279392"/>
            <a:ext cx="4389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D8DD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Long-distance endurance rider  •  gregrice.com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676656" y="6007608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E0B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first. Documentation always. Consistency beats speed.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MISSION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things have to go right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successful endurance ride is a system — not a single heroic effort.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5800" y="2011680"/>
            <a:ext cx="3429000" cy="2148840"/>
          </a:xfrm>
          <a:prstGeom prst="roundRect">
            <a:avLst>
              <a:gd name="adj" fmla="val 3404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04088" y="2029968"/>
            <a:ext cx="64008" cy="2112264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86968" y="21671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Get home safe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86968" y="2578608"/>
            <a:ext cx="308152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decision is subordinate to safety. A failed certification is recoverable; an unsafe decision may not be.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70832" y="2011680"/>
            <a:ext cx="3429000" cy="2148840"/>
          </a:xfrm>
          <a:prstGeom prst="roundRect">
            <a:avLst>
              <a:gd name="adj" fmla="val 3404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89120" y="2029968"/>
            <a:ext cx="64008" cy="211226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72000" y="21671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Meet the ride requirements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578608"/>
            <a:ext cx="308152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Distance, elapsed time, route and any ride-specific rules all have to line up.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055864" y="2011680"/>
            <a:ext cx="3429000" cy="2148840"/>
          </a:xfrm>
          <a:prstGeom prst="roundRect">
            <a:avLst>
              <a:gd name="adj" fmla="val 3404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074152" y="2029968"/>
            <a:ext cx="64008" cy="211226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57032" y="2167128"/>
            <a:ext cx="3081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Prove what you did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257032" y="2578608"/>
            <a:ext cx="308152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Receipts, photos, logs and route evidence turn a long ride into a certifiable IBA ride.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4681728"/>
            <a:ext cx="10287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of the ride as an operating system: ROUTE + TIME + RIDER + BIKE + DOCUMENTATION.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Iron Butt Association — SaddleSore 1000/Bun Burner 1500 guidelines; IBA Documentation Guidelines v7.3 (June 2026).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HERE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rules define the plan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current page for the exact ride you intend to certify before you build the route.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5800" y="2011680"/>
            <a:ext cx="3063240" cy="2240280"/>
          </a:xfrm>
          <a:prstGeom prst="roundRect">
            <a:avLst>
              <a:gd name="adj" fmla="val 408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2121408"/>
            <a:ext cx="2788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F39A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1,000</a:t>
            </a:r>
            <a:endParaRPr lang="en-US" sz="3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MILES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73552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SaddleSore 1000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 24 hours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24528" y="2011680"/>
            <a:ext cx="3063240" cy="2240280"/>
          </a:xfrm>
          <a:prstGeom prst="roundRect">
            <a:avLst>
              <a:gd name="adj" fmla="val 408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361688" y="2121408"/>
            <a:ext cx="2788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2B6F8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1,500</a:t>
            </a:r>
            <a:endParaRPr lang="en-US" sz="3500" dirty="0"/>
          </a:p>
        </p:txBody>
      </p:sp>
      <p:sp>
        <p:nvSpPr>
          <p:cNvPr id="12" name="Text 10"/>
          <p:cNvSpPr txBox="1"/>
          <p:nvPr/>
        </p:nvSpPr>
        <p:spPr>
          <a:xfrm>
            <a:off x="4361688" y="288036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MILES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4407408" y="3273552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Bun Burner 1500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 36 hours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763256" y="2011680"/>
            <a:ext cx="3063240" cy="2240280"/>
          </a:xfrm>
          <a:prstGeom prst="roundRect">
            <a:avLst>
              <a:gd name="adj" fmla="val 408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900416" y="2121408"/>
            <a:ext cx="2788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578C6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300</a:t>
            </a:r>
            <a:endParaRPr lang="en-US" sz="3500" dirty="0"/>
          </a:p>
        </p:txBody>
      </p:sp>
      <p:sp>
        <p:nvSpPr>
          <p:cNvPr id="17" name="Text 15"/>
          <p:cNvSpPr txBox="1"/>
          <p:nvPr/>
        </p:nvSpPr>
        <p:spPr>
          <a:xfrm>
            <a:off x="7900416" y="288036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MILES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946136" y="3273552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Maximum between fuel/documentation stops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946136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large-tank SS/BB claims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892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U.S. SaddleSore/Bun Burner guide: Version 6.4, revised August 13, 2026.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5468112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IBA maintains ride-specific rules and they can change.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Iron Butt Association — SaddleSore 1000 / Bun Burner 1500, Version 6.4, revised Aug. 13, 2026.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resolution_overhead_flat_lay_still_life_sce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1171E">
              <a:alpha val="90000"/>
            </a:srgbClr>
          </a:solidFill>
          <a:ln w="12700">
            <a:solidFill>
              <a:srgbClr val="1117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21792" y="65836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39A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658368" y="1298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kern="0" spc="160" dirty="0">
                <a:solidFill>
                  <a:srgbClr val="F5C3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82880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 ride that works on paper first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58368" y="331012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5E8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route must be safe, achievable, documentable and resilient when reality changes.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630936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CDD2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  •  gregrice.com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from the certificate backward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finish line is defined before the motorcycle ever moves.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94944" y="2057400"/>
            <a:ext cx="658368" cy="658368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94944" y="20574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374904" y="28346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ride</a:t>
            </a:r>
            <a:endParaRPr lang="en-US" sz="1230" dirty="0"/>
          </a:p>
        </p:txBody>
      </p:sp>
      <p:sp>
        <p:nvSpPr>
          <p:cNvPr id="8" name="Shape 6"/>
          <p:cNvSpPr/>
          <p:nvPr/>
        </p:nvSpPr>
        <p:spPr>
          <a:xfrm>
            <a:off x="1499616" y="2212848"/>
            <a:ext cx="1078992" cy="347472"/>
          </a:xfrm>
          <a:prstGeom prst="chevron">
            <a:avLst/>
          </a:prstGeom>
          <a:solidFill>
            <a:srgbClr val="C9C3B9"/>
          </a:solidFill>
          <a:ln w="12700">
            <a:solidFill>
              <a:srgbClr val="C9C3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907792" y="2057400"/>
            <a:ext cx="658368" cy="658368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907792" y="20574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2587752" y="28346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exact rules</a:t>
            </a:r>
            <a:endParaRPr lang="en-US" sz="1230" dirty="0"/>
          </a:p>
        </p:txBody>
      </p:sp>
      <p:sp>
        <p:nvSpPr>
          <p:cNvPr id="12" name="Shape 10"/>
          <p:cNvSpPr/>
          <p:nvPr/>
        </p:nvSpPr>
        <p:spPr>
          <a:xfrm>
            <a:off x="3712464" y="2212848"/>
            <a:ext cx="1078992" cy="347472"/>
          </a:xfrm>
          <a:prstGeom prst="chevron">
            <a:avLst/>
          </a:prstGeom>
          <a:solidFill>
            <a:srgbClr val="C9C3B9"/>
          </a:solidFill>
          <a:ln w="12700">
            <a:solidFill>
              <a:srgbClr val="C9C3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120640" y="2057400"/>
            <a:ext cx="658368" cy="658368"/>
          </a:xfrm>
          <a:prstGeom prst="ellipse">
            <a:avLst/>
          </a:prstGeom>
          <a:solidFill>
            <a:srgbClr val="2B6F8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120640" y="20574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28346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proof points</a:t>
            </a:r>
            <a:endParaRPr lang="en-US" sz="1230" dirty="0"/>
          </a:p>
        </p:txBody>
      </p:sp>
      <p:sp>
        <p:nvSpPr>
          <p:cNvPr id="16" name="Shape 14"/>
          <p:cNvSpPr/>
          <p:nvPr/>
        </p:nvSpPr>
        <p:spPr>
          <a:xfrm>
            <a:off x="5925312" y="2212848"/>
            <a:ext cx="1078992" cy="347472"/>
          </a:xfrm>
          <a:prstGeom prst="chevron">
            <a:avLst/>
          </a:prstGeom>
          <a:solidFill>
            <a:srgbClr val="C9C3B9"/>
          </a:solidFill>
          <a:ln w="12700">
            <a:solidFill>
              <a:srgbClr val="C9C3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33488" y="2057400"/>
            <a:ext cx="658368" cy="658368"/>
          </a:xfrm>
          <a:prstGeom prst="ellipse">
            <a:avLst/>
          </a:prstGeom>
          <a:solidFill>
            <a:srgbClr val="368A8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33488" y="20574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7013448" y="28346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time budget</a:t>
            </a:r>
            <a:endParaRPr lang="en-US" sz="1230" dirty="0"/>
          </a:p>
        </p:txBody>
      </p:sp>
      <p:sp>
        <p:nvSpPr>
          <p:cNvPr id="20" name="Shape 18"/>
          <p:cNvSpPr/>
          <p:nvPr/>
        </p:nvSpPr>
        <p:spPr>
          <a:xfrm>
            <a:off x="8138160" y="2212848"/>
            <a:ext cx="1078992" cy="347472"/>
          </a:xfrm>
          <a:prstGeom prst="chevron">
            <a:avLst/>
          </a:prstGeom>
          <a:solidFill>
            <a:srgbClr val="C9C3B9"/>
          </a:solidFill>
          <a:ln w="12700">
            <a:solidFill>
              <a:srgbClr val="C9C3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546336" y="2057400"/>
            <a:ext cx="658368" cy="658368"/>
          </a:xfrm>
          <a:prstGeom prst="ellipse">
            <a:avLst/>
          </a:prstGeom>
          <a:solidFill>
            <a:srgbClr val="368A8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9546336" y="20574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9226296" y="28346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backup options</a:t>
            </a:r>
            <a:endParaRPr lang="en-US" sz="1230" dirty="0"/>
          </a:p>
        </p:txBody>
      </p:sp>
      <p:sp>
        <p:nvSpPr>
          <p:cNvPr id="24" name="Shape 22"/>
          <p:cNvSpPr/>
          <p:nvPr/>
        </p:nvSpPr>
        <p:spPr>
          <a:xfrm>
            <a:off x="914400" y="4069080"/>
            <a:ext cx="4937760" cy="1325880"/>
          </a:xfrm>
          <a:prstGeom prst="roundRect">
            <a:avLst>
              <a:gd name="adj" fmla="val 551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32688" y="4087368"/>
            <a:ext cx="64008" cy="128930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1115568" y="4224528"/>
            <a:ext cx="45902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question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1115568" y="4636008"/>
            <a:ext cx="45902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evidence will prove I was here, at this time, on this route?” Build those points into the ride rather than improvising them at 2:00 a.m.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245352" y="4069080"/>
            <a:ext cx="4937760" cy="1325880"/>
          </a:xfrm>
          <a:prstGeom prst="roundRect">
            <a:avLst>
              <a:gd name="adj" fmla="val 551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263640" y="4087368"/>
            <a:ext cx="64008" cy="128930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6446520" y="4224528"/>
            <a:ext cx="45902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Operational question</a:t>
            </a:r>
            <a:endParaRPr lang="en-US" sz="1550" dirty="0"/>
          </a:p>
        </p:txBody>
      </p:sp>
      <p:sp>
        <p:nvSpPr>
          <p:cNvPr id="31" name="Text 29"/>
          <p:cNvSpPr txBox="1"/>
          <p:nvPr/>
        </p:nvSpPr>
        <p:spPr>
          <a:xfrm>
            <a:off x="6446520" y="4636008"/>
            <a:ext cx="45902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do I do when the preferred fuel stop, road, weather window or piece of technology fails?”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Documentation Guidelines; Iron Butt Forum planning discussions; GregRice.com ride-planning pages.</a:t>
            </a:r>
            <a:endParaRPr lang="en-US" sz="68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the easiest safe miles — not the prettiest line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ride is already hard. Do not make the route harder without a reason.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18288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76656" y="1847088"/>
            <a:ext cx="64008" cy="1444752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5953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 type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59536" y="23957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Favor roads that support a legal, steady pace and have predictable services.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53128" y="18288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71416" y="1847088"/>
            <a:ext cx="64008" cy="1444752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65429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Traffic windows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654296" y="23957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around commuter bottlenecks, events, holiday traffic and known chokepoints.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47888" y="18288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66176" y="1847088"/>
            <a:ext cx="64008" cy="1444752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4905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 coverage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449056" y="23957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the real spacing between reliable stations — including late-night availability.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58368" y="36576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6656" y="3675888"/>
            <a:ext cx="64008" cy="1444752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59536" y="38130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Weather exposure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859536" y="42245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heat, cold, wind, storms, fog and mountain conditions along the entire time window.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453128" y="36576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471416" y="3675888"/>
            <a:ext cx="64008" cy="1444752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654296" y="38130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Construction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4654296" y="42245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DOT / 511 systems can reveal lane closures and long work zones before departure.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47888" y="3657600"/>
            <a:ext cx="3401568" cy="1481328"/>
          </a:xfrm>
          <a:prstGeom prst="roundRect">
            <a:avLst>
              <a:gd name="adj" fmla="val 4938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266176" y="3675888"/>
            <a:ext cx="64008" cy="1444752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449056" y="38130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&amp; daylight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8449056" y="4224528"/>
            <a:ext cx="3054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Account for time zones, sunrise/sunset and the fatigue cost of night riding.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route guidance; Greg Rice — Coast-to-Coast weather/DOT planning and IBA ride pages.</a:t>
            </a:r>
            <a:endParaRPr lang="en-US" sz="68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secret is not speed — it is time management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Overall average speed includes every fuel stop, receipt problem, meal, traffic jam and rest break.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28800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only: 1,000-mile ride at a 68 mph moving average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49808" y="2450592"/>
            <a:ext cx="6812280" cy="621792"/>
          </a:xfrm>
          <a:prstGeom prst="roundRect">
            <a:avLst>
              <a:gd name="adj" fmla="val 26471"/>
            </a:avLst>
          </a:prstGeom>
          <a:solidFill>
            <a:srgbClr val="DDEBF2"/>
          </a:solidFill>
          <a:ln w="12700">
            <a:solidFill>
              <a:srgbClr val="DDEB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2450592"/>
            <a:ext cx="5020056" cy="621792"/>
          </a:xfrm>
          <a:prstGeom prst="roundRect">
            <a:avLst>
              <a:gd name="adj" fmla="val 26471"/>
            </a:avLst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68680" y="263036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14h 42m MOVING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824728" y="2604486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5h 18m STOP / CONTINGENCY MARGIN</a:t>
            </a:r>
            <a:endParaRPr lang="en-US" sz="980" dirty="0"/>
          </a:p>
        </p:txBody>
      </p:sp>
      <p:sp>
        <p:nvSpPr>
          <p:cNvPr id="10" name="Text 8"/>
          <p:cNvSpPr txBox="1"/>
          <p:nvPr/>
        </p:nvSpPr>
        <p:spPr>
          <a:xfrm>
            <a:off x="786384" y="317296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20-hour finish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49808" y="3712464"/>
            <a:ext cx="6126480" cy="621792"/>
          </a:xfrm>
          <a:prstGeom prst="roundRect">
            <a:avLst>
              <a:gd name="adj" fmla="val 26471"/>
            </a:avLst>
          </a:prstGeom>
          <a:solidFill>
            <a:srgbClr val="FBE5CF"/>
          </a:solidFill>
          <a:ln w="12700">
            <a:solidFill>
              <a:srgbClr val="FBE5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49808" y="3712464"/>
            <a:ext cx="5020056" cy="621792"/>
          </a:xfrm>
          <a:prstGeom prst="roundRect">
            <a:avLst>
              <a:gd name="adj" fmla="val 26471"/>
            </a:avLst>
          </a:prstGeom>
          <a:solidFill>
            <a:srgbClr val="D77A1F"/>
          </a:solidFill>
          <a:ln w="12700">
            <a:solidFill>
              <a:srgbClr val="D77A1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68680" y="3892236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14h 42m MOVING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833872" y="3884646"/>
            <a:ext cx="896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3h 18m STOPS</a:t>
            </a:r>
            <a:endParaRPr lang="en-US" sz="970" dirty="0"/>
          </a:p>
        </p:txBody>
      </p:sp>
      <p:sp>
        <p:nvSpPr>
          <p:cNvPr id="15" name="Text 13"/>
          <p:cNvSpPr txBox="1"/>
          <p:nvPr/>
        </p:nvSpPr>
        <p:spPr>
          <a:xfrm>
            <a:off x="786384" y="4416552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18-hour finish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909560" y="1828800"/>
            <a:ext cx="3474720" cy="2971800"/>
          </a:xfrm>
          <a:prstGeom prst="roundRect">
            <a:avLst>
              <a:gd name="adj" fmla="val 246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27848" y="1847088"/>
            <a:ext cx="64008" cy="293522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110728" y="1984248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your own time budget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8110728" y="2395728"/>
            <a:ext cx="3127248" cy="2258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Real moving average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Number of fuel stops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Typical stop duration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Meal strategy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Planned rest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Traffic / weather margin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Documentation time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5212080"/>
            <a:ext cx="6812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Lost time should be recovered by simplifying stops or changing the plan — never by “making it up” with speed.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 guidance emphasizes that these rides do not require speeding. Time-budget example is illustrative, not a target pace.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Fuel stops are both logistics and evidence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where you expect to stop, where you can stop, and what proof you need to leave with.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1828800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1993392"/>
            <a:ext cx="502920" cy="502920"/>
          </a:xfrm>
          <a:prstGeom prst="ellipse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993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65960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conservative usable range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63040" y="2377440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from a repeatable real-world range, not the best number the motorcycle has ever shown.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4352544" y="1828800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17136" y="1993392"/>
            <a:ext cx="502920" cy="502920"/>
          </a:xfrm>
          <a:prstGeom prst="ellipse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17136" y="1993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57216" y="1965960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Have a backup station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157216" y="2377440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Especially at night, remote corridors and small towns. A “24-hour” pin on a map is not enough.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046720" y="1828800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11312" y="1993392"/>
            <a:ext cx="502920" cy="502920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11312" y="1993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851392" y="1965960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stop routine repeatable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851392" y="2377440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 → receipt → inspect receipt → photo → log → hydrate/stretch → depart.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658368" y="3675888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22960" y="3840480"/>
            <a:ext cx="502920" cy="502920"/>
          </a:xfrm>
          <a:prstGeom prst="ellipse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3813048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route corners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4224528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Turnarounds and route-defining locations need proof sufficient to establish the route.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4352544" y="3675888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517136" y="3840480"/>
            <a:ext cx="502920" cy="502920"/>
          </a:xfrm>
          <a:prstGeom prst="ellipse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4517136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5157216" y="3813048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the receipt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157216" y="4224528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discover 12 hours later that the city, date or time is unreadable.</a:t>
            </a:r>
            <a:endParaRPr lang="en-US" sz="1080" dirty="0"/>
          </a:p>
        </p:txBody>
      </p:sp>
      <p:sp>
        <p:nvSpPr>
          <p:cNvPr id="30" name="Shape 28"/>
          <p:cNvSpPr/>
          <p:nvPr/>
        </p:nvSpPr>
        <p:spPr>
          <a:xfrm>
            <a:off x="8046720" y="3675888"/>
            <a:ext cx="3493008" cy="1463040"/>
          </a:xfrm>
          <a:prstGeom prst="roundRect">
            <a:avLst>
              <a:gd name="adj" fmla="val 5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211312" y="3840480"/>
            <a:ext cx="502920" cy="502920"/>
          </a:xfrm>
          <a:prstGeom prst="ellipse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8211312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8851392" y="3813048"/>
            <a:ext cx="25237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 the 300-mile rule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8851392" y="4224528"/>
            <a:ext cx="25237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the core U.S. SS/BB guidelines, large-tank motorcycles still need at least one fuel/documentation stop every 300 miles.</a:t>
            </a:r>
            <a:endParaRPr lang="en-US" sz="1080" dirty="0"/>
          </a:p>
        </p:txBody>
      </p:sp>
      <p:sp>
        <p:nvSpPr>
          <p:cNvPr id="35" name="Text 33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SaddleSore/Bun Burner guidelines; IBA Documentation Guidelines; Iron Butt Forum fuel-planning discussions.</a:t>
            </a:r>
            <a:endParaRPr lang="en-US" sz="68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INTELLIGENCE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Know what is waiting 500 miles ahead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Rice’s planning process combines weather, traffic and construction data before departure — then keeps checking it during the ride.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49808" y="1828800"/>
            <a:ext cx="5084064" cy="1335024"/>
          </a:xfrm>
          <a:prstGeom prst="roundRect">
            <a:avLst>
              <a:gd name="adj" fmla="val 547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2039112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41832" y="2110192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WEATHER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2139696" y="196596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Heat • cold • wind • storms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2139696" y="2423160"/>
            <a:ext cx="3401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plan only for the start city.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6236208" y="1828800"/>
            <a:ext cx="5084064" cy="1335024"/>
          </a:xfrm>
          <a:prstGeom prst="roundRect">
            <a:avLst>
              <a:gd name="adj" fmla="val 547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00800" y="2039112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28232" y="2110192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RADAR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7626096" y="196596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moving into your path?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7626096" y="2423160"/>
            <a:ext cx="3401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a stop or route change before the storm owns you.</a:t>
            </a:r>
            <a:endParaRPr lang="en-US" sz="1130" dirty="0"/>
          </a:p>
        </p:txBody>
      </p:sp>
      <p:sp>
        <p:nvSpPr>
          <p:cNvPr id="15" name="Shape 13"/>
          <p:cNvSpPr/>
          <p:nvPr/>
        </p:nvSpPr>
        <p:spPr>
          <a:xfrm>
            <a:off x="749808" y="3456432"/>
            <a:ext cx="5084064" cy="1335024"/>
          </a:xfrm>
          <a:prstGeom prst="roundRect">
            <a:avLst>
              <a:gd name="adj" fmla="val 547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14400" y="3666744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941832" y="3737824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DOT / 511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2139696" y="359359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Closures • work zones • incidents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2139696" y="4050792"/>
            <a:ext cx="3401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known problem areas before you leave.</a:t>
            </a:r>
            <a:endParaRPr lang="en-US" sz="1130" dirty="0"/>
          </a:p>
        </p:txBody>
      </p:sp>
      <p:sp>
        <p:nvSpPr>
          <p:cNvPr id="20" name="Shape 18"/>
          <p:cNvSpPr/>
          <p:nvPr/>
        </p:nvSpPr>
        <p:spPr>
          <a:xfrm>
            <a:off x="6236208" y="3456432"/>
            <a:ext cx="5084064" cy="1335024"/>
          </a:xfrm>
          <a:prstGeom prst="roundRect">
            <a:avLst>
              <a:gd name="adj" fmla="val 547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0" y="3666744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28232" y="3737824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TRAFFIC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7626096" y="359359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Rush-hour windows • events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626096" y="4050792"/>
            <a:ext cx="3401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20-minute bottleneck can become a 90-minute problem.</a:t>
            </a:r>
            <a:endParaRPr lang="en-US" sz="1130" dirty="0"/>
          </a:p>
        </p:txBody>
      </p:sp>
      <p:sp>
        <p:nvSpPr>
          <p:cNvPr id="25" name="Shape 23"/>
          <p:cNvSpPr/>
          <p:nvPr/>
        </p:nvSpPr>
        <p:spPr>
          <a:xfrm>
            <a:off x="914400" y="5266944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32688" y="5285232"/>
            <a:ext cx="64008" cy="621792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1115568" y="5284374"/>
            <a:ext cx="9985248" cy="253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Operational advantage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1115568" y="5566454"/>
            <a:ext cx="9985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rider who already knows where the construction zones, fuel gaps and weather fronts are can make decisions calmly — before time pressure and fatigue arrive.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Greg Rice — Coast 2 Coast planning page and IBA rides page (weather, radar, DOT construction research and GPS alerts).</a:t>
            </a:r>
            <a:endParaRPr lang="en-US" sz="68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a route that is easy to verify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easier your claim is to understand, the less time you spend explaining it after the ride.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6995160" cy="3474720"/>
          </a:xfrm>
          <a:prstGeom prst="roundRect">
            <a:avLst>
              <a:gd name="adj" fmla="val 2105"/>
            </a:avLst>
          </a:prstGeom>
          <a:solidFill>
            <a:srgbClr val="F0ECE4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V="1">
            <a:off x="1234440" y="3044952"/>
            <a:ext cx="1591056" cy="1435608"/>
          </a:xfrm>
          <a:prstGeom prst="line">
            <a:avLst/>
          </a:prstGeom>
          <a:noFill/>
          <a:ln w="76200">
            <a:solidFill>
              <a:srgbClr val="B3B0A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880360" y="2971800"/>
            <a:ext cx="1737360" cy="1005840"/>
          </a:xfrm>
          <a:prstGeom prst="line">
            <a:avLst/>
          </a:prstGeom>
          <a:noFill/>
          <a:ln w="76200">
            <a:solidFill>
              <a:srgbClr val="B3B0A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V="1">
            <a:off x="4590288" y="2834640"/>
            <a:ext cx="2167128" cy="1124712"/>
          </a:xfrm>
          <a:prstGeom prst="line">
            <a:avLst/>
          </a:prstGeom>
          <a:noFill/>
          <a:ln w="76200">
            <a:solidFill>
              <a:srgbClr val="B3B0AA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 flipV="1">
            <a:off x="1234440" y="3044952"/>
            <a:ext cx="1591056" cy="1435608"/>
          </a:xfrm>
          <a:prstGeom prst="line">
            <a:avLst/>
          </a:prstGeom>
          <a:noFill/>
          <a:ln w="381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880360" y="2971800"/>
            <a:ext cx="1737360" cy="1005840"/>
          </a:xfrm>
          <a:prstGeom prst="line">
            <a:avLst/>
          </a:prstGeom>
          <a:noFill/>
          <a:ln w="381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 flipV="1">
            <a:off x="4590288" y="2862072"/>
            <a:ext cx="2139696" cy="1097280"/>
          </a:xfrm>
          <a:prstGeom prst="line">
            <a:avLst/>
          </a:prstGeom>
          <a:noFill/>
          <a:ln w="381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152144" y="4370832"/>
            <a:ext cx="237744" cy="237744"/>
          </a:xfrm>
          <a:prstGeom prst="ellipse">
            <a:avLst/>
          </a:prstGeom>
          <a:solidFill>
            <a:srgbClr val="578C6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41248" y="4663440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761488" y="2843784"/>
            <a:ext cx="237744" cy="237744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2450592" y="313639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CORNER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507992" y="3822192"/>
            <a:ext cx="237744" cy="237744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197096" y="4114800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729984" y="2688336"/>
            <a:ext cx="237744" cy="237744"/>
          </a:xfrm>
          <a:prstGeom prst="ellipse">
            <a:avLst/>
          </a:prstGeom>
          <a:solidFill>
            <a:srgbClr val="B64A4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19088" y="2980944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8001000" y="1874520"/>
            <a:ext cx="3547872" cy="1005840"/>
          </a:xfrm>
          <a:prstGeom prst="roundRect">
            <a:avLst>
              <a:gd name="adj" fmla="val 727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019288" y="1892808"/>
            <a:ext cx="64008" cy="96926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02168" y="2029968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proof point should answer</a:t>
            </a:r>
            <a:endParaRPr lang="en-US" sz="155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244144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Where?  •  When?  •  Which direction / route?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001000" y="3090672"/>
            <a:ext cx="3547872" cy="1005840"/>
          </a:xfrm>
          <a:prstGeom prst="roundRect">
            <a:avLst>
              <a:gd name="adj" fmla="val 727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019288" y="3108960"/>
            <a:ext cx="64008" cy="969264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8202168" y="324612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redundancy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365760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 + odometer photo + geotag / track creates a much stronger record than any one item alone.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01000" y="4315968"/>
            <a:ext cx="3547872" cy="1005840"/>
          </a:xfrm>
          <a:prstGeom prst="roundRect">
            <a:avLst>
              <a:gd name="adj" fmla="val 727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8019288" y="4334256"/>
            <a:ext cx="64008" cy="96926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8202168" y="447141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proof fails</a:t>
            </a:r>
            <a:endParaRPr lang="en-US" sz="1550" dirty="0"/>
          </a:p>
        </p:txBody>
      </p:sp>
      <p:sp>
        <p:nvSpPr>
          <p:cNvPr id="31" name="Text 29"/>
          <p:cNvSpPr txBox="1"/>
          <p:nvPr/>
        </p:nvSpPr>
        <p:spPr>
          <a:xfrm>
            <a:off x="8202168" y="4882896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Photograph the business, address or GPS location and document the situation as well as you can.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IBA Documentation Guidelines v7.3 — the rider is responsible for proving presence, time and compliance with the ride rules.</a:t>
            </a:r>
            <a:endParaRPr lang="en-US" sz="68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realistic_cinematic_high_detail_garage_worksho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1171E">
              <a:alpha val="90000"/>
            </a:srgbClr>
          </a:solidFill>
          <a:ln w="12700">
            <a:solidFill>
              <a:srgbClr val="1117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21792" y="65836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39A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658368" y="1298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kern="0" spc="160" dirty="0">
                <a:solidFill>
                  <a:srgbClr val="F5C3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82880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bike and rider boringly reliable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58368" y="331012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5E8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long-distance ride is the wrong place to discover a new mechanical issue, new gear problem or new personal limit.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630936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CDD2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  •  gregrice.com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MOTORCYCLE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known, sorted motorcycle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Reliability beats novelty. Finish all changes early enough to test them on real rides.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13232" y="187452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1520" y="1892808"/>
            <a:ext cx="64008" cy="950976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14400" y="202996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TIRES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44144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Enough tread for the entire ride plus contingency. Correct pressure, no mystery punctures.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13232" y="310896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31520" y="3127248"/>
            <a:ext cx="64008" cy="950976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914400" y="326440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BRAKES / FLUIDS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67588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 pads, fluid levels, leaks and service status.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3232" y="434340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31520" y="4361688"/>
            <a:ext cx="64008" cy="950976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914400" y="449884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ELECTRICAL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491032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Battery health, charging system, lighting, accessory loads and fuses.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281928" y="187452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00216" y="1892808"/>
            <a:ext cx="64008" cy="950976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83096" y="202996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FASTENERS / CONTROLS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6483096" y="244144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loose, sticking or newly installed the night before.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81928" y="310896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00216" y="3127248"/>
            <a:ext cx="64008" cy="950976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83096" y="326440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LIGHTS / VISIBILITY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6483096" y="367588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Headlights, brake lights, reflectivity and night-ride readiness.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81928" y="4343400"/>
            <a:ext cx="51663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300216" y="4361688"/>
            <a:ext cx="64008" cy="950976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483096" y="449884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PRE-RIDE CHECK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6483096" y="4910328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repeatable inspection routine such as T-CLOCS or your own equivalent.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1024128" y="559612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 “Archive of Wisdom” principle: prepare the motorcycle before the trip — and avoid last-minute maintenance or accessories.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Archive of Wisdom; Motorcycle Safety Foundation pre-ride guidance.</a:t>
            </a:r>
            <a:endParaRPr lang="en-US" sz="6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CONTINGENCY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Carry enough to solve the likely failures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do not need a rolling workshop — you need a compact kit matched to your motorcycle and route.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94360" y="187452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12648" y="1892808"/>
            <a:ext cx="64008" cy="1335024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95528" y="202996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Flat repair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795528" y="244144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Plug / patch system you have actually practiced using.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65576" y="187452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83864" y="1892808"/>
            <a:ext cx="64008" cy="133502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666744" y="202996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Air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3666744" y="244144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Compact compressor plus pressure gauge.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336792" y="187452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355080" y="1892808"/>
            <a:ext cx="64008" cy="133502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537960" y="202996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Basic tools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244144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Fasteners and adjustments unique to your motorcycle.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208008" y="187452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226296" y="1892808"/>
            <a:ext cx="64008" cy="1335024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409176" y="202996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Electrical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9409176" y="244144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Fuses, small meter/test light, charging cables.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94360" y="356616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12648" y="3584448"/>
            <a:ext cx="64008" cy="1335024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95528" y="372160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795528" y="413308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than one flashlight/headlamp for roadside work at night.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3465576" y="356616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483864" y="3584448"/>
            <a:ext cx="64008" cy="1335024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666744" y="372160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3666744" y="413308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Portable battery pack for phone / headset / GPS emergencies.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336792" y="356616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355080" y="3584448"/>
            <a:ext cx="64008" cy="133502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537960" y="372160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Recovery</a:t>
            </a:r>
            <a:endParaRPr lang="en-US" sz="1550" dirty="0"/>
          </a:p>
        </p:txBody>
      </p:sp>
      <p:sp>
        <p:nvSpPr>
          <p:cNvPr id="32" name="Text 30"/>
          <p:cNvSpPr txBox="1"/>
          <p:nvPr/>
        </p:nvSpPr>
        <p:spPr>
          <a:xfrm>
            <a:off x="6537960" y="413308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Towing / roadside plan — and a realistic understanding of remote coverage.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9208008" y="3566160"/>
            <a:ext cx="2615184" cy="1371600"/>
          </a:xfrm>
          <a:prstGeom prst="roundRect">
            <a:avLst>
              <a:gd name="adj" fmla="val 53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9226296" y="3584448"/>
            <a:ext cx="64008" cy="133502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409176" y="3721608"/>
            <a:ext cx="2267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Bike-specific spares</a:t>
            </a:r>
            <a:endParaRPr lang="en-US" sz="1550" dirty="0"/>
          </a:p>
        </p:txBody>
      </p:sp>
      <p:sp>
        <p:nvSpPr>
          <p:cNvPr id="36" name="Text 34"/>
          <p:cNvSpPr txBox="1"/>
          <p:nvPr/>
        </p:nvSpPr>
        <p:spPr>
          <a:xfrm>
            <a:off x="9409176" y="4133088"/>
            <a:ext cx="2267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the small parts that commonly strand your model or setup.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Greg Rice — Mexico SS1000 preparation advice; IBA Archive of Wisdom.</a:t>
            </a:r>
            <a:endParaRPr lang="en-US" sz="68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RIDER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Prepare the rider before the clock starts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Fatigue management begins before the motorcycle leaves the driveway.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184708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76656" y="1865376"/>
            <a:ext cx="64008" cy="1408176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59536" y="200253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SLEEP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59536" y="241401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rested. Do not turn ride day into the second half of an already-long day.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62272" y="184708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80560" y="1865376"/>
            <a:ext cx="64008" cy="1408176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663440" y="200253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HYDRATION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241401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hydrated and make small, regular intake easy from the saddle or stops.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66176" y="184708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84464" y="1865376"/>
            <a:ext cx="64008" cy="1408176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67344" y="200253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467344" y="241401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familiar foods that support steady energy without creating long stops.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58368" y="358444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6656" y="3602736"/>
            <a:ext cx="64008" cy="1408176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59536" y="373989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CLOTHING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859536" y="415137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Layer for the coldest and hottest conditions you may see, not just the forecast at home.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462272" y="358444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480560" y="3602736"/>
            <a:ext cx="64008" cy="1408176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663440" y="373989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HEARING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4663440" y="415137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 noise adds fatigue; hearing protection can reduce noise load.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66176" y="3584448"/>
            <a:ext cx="3383280" cy="1444752"/>
          </a:xfrm>
          <a:prstGeom prst="roundRect">
            <a:avLst>
              <a:gd name="adj" fmla="val 50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284464" y="3602736"/>
            <a:ext cx="64008" cy="1408176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467344" y="3739896"/>
            <a:ext cx="3035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MINDSET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8467344" y="4151376"/>
            <a:ext cx="3035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 willing to abort. The plan is a tool, not a command.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777240" y="5559552"/>
            <a:ext cx="10607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u="sng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IBA: no rider — regardless of experience — can safely “fight off” fatigue. If you are tired, stop and rest.</a:t>
            </a:r>
            <a:endParaRPr lang="en-US" sz="1550" u="sng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SaddleSore/Bun Burner guidelines; IBA Archive of Wisdom; NHTSA drowsy-driving guidance; MSF rider-safety guidance.</a:t>
            </a:r>
            <a:endParaRPr lang="en-US" sz="6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COMFORT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Comfort is a safety system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irritations become big distractions after 12, 16 or 20 hours.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1353312" y="2148840"/>
            <a:ext cx="566928" cy="566928"/>
          </a:xfrm>
          <a:prstGeom prst="ellipse">
            <a:avLst/>
          </a:prstGeom>
          <a:solidFill>
            <a:srgbClr val="4B535C"/>
          </a:solidFill>
          <a:ln w="127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636776" y="2706624"/>
            <a:ext cx="0" cy="1325880"/>
          </a:xfrm>
          <a:prstGeom prst="line">
            <a:avLst/>
          </a:prstGeom>
          <a:noFill/>
          <a:ln w="114300">
            <a:solidFill>
              <a:srgbClr val="4B535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636776" y="3090672"/>
            <a:ext cx="0" cy="475488"/>
          </a:xfrm>
          <a:prstGeom prst="line">
            <a:avLst/>
          </a:prstGeom>
          <a:noFill/>
          <a:ln w="889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636776" y="3090672"/>
            <a:ext cx="850392" cy="438912"/>
          </a:xfrm>
          <a:prstGeom prst="line">
            <a:avLst/>
          </a:prstGeom>
          <a:noFill/>
          <a:ln w="889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636776" y="4005072"/>
            <a:ext cx="0" cy="868680"/>
          </a:xfrm>
          <a:prstGeom prst="line">
            <a:avLst/>
          </a:prstGeom>
          <a:noFill/>
          <a:ln w="1016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636776" y="4005072"/>
            <a:ext cx="658368" cy="822960"/>
          </a:xfrm>
          <a:prstGeom prst="line">
            <a:avLst/>
          </a:prstGeom>
          <a:noFill/>
          <a:ln w="1016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30352" y="4526280"/>
            <a:ext cx="1051560" cy="1051560"/>
          </a:xfrm>
          <a:prstGeom prst="ellipse">
            <a:avLst/>
          </a:prstGeom>
          <a:solidFill>
            <a:srgbClr val="F4F1EA">
              <a:alpha val="0"/>
            </a:srgbClr>
          </a:solidFill>
          <a:ln w="635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176272" y="4526280"/>
            <a:ext cx="1051560" cy="1051560"/>
          </a:xfrm>
          <a:prstGeom prst="ellipse">
            <a:avLst/>
          </a:prstGeom>
          <a:solidFill>
            <a:srgbClr val="F4F1EA">
              <a:alpha val="0"/>
            </a:srgbClr>
          </a:solidFill>
          <a:ln w="635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051560" y="5029200"/>
            <a:ext cx="1645920" cy="0"/>
          </a:xfrm>
          <a:prstGeom prst="line">
            <a:avLst/>
          </a:prstGeom>
          <a:noFill/>
          <a:ln w="635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51560" y="5029200"/>
            <a:ext cx="685800" cy="0"/>
          </a:xfrm>
          <a:prstGeom prst="line">
            <a:avLst/>
          </a:prstGeom>
          <a:noFill/>
          <a:ln w="635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737360" y="3931920"/>
            <a:ext cx="822960" cy="1097280"/>
          </a:xfrm>
          <a:prstGeom prst="line">
            <a:avLst/>
          </a:prstGeom>
          <a:noFill/>
          <a:ln w="63500">
            <a:solidFill>
              <a:srgbClr val="4B53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886200" y="192024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904488" y="1938528"/>
            <a:ext cx="64008" cy="987552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4087368" y="20756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4087368" y="248716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height / airflow / neck load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708392" y="192024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726680" y="1938528"/>
            <a:ext cx="64008" cy="987552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909560" y="20756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Hands</a:t>
            </a:r>
            <a:endParaRPr lang="en-US" sz="1550" dirty="0"/>
          </a:p>
        </p:txBody>
      </p:sp>
      <p:sp>
        <p:nvSpPr>
          <p:cNvPr id="23" name="Text 21"/>
          <p:cNvSpPr txBox="1"/>
          <p:nvPr/>
        </p:nvSpPr>
        <p:spPr>
          <a:xfrm>
            <a:off x="7909560" y="248716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Grip diameter / throttle effort / gloves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886200" y="320040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904488" y="3218688"/>
            <a:ext cx="64008" cy="987552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4087368" y="33558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Seat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4087368" y="376732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Known seat / pressure management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7708392" y="320040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7726680" y="3218688"/>
            <a:ext cx="64008" cy="987552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7909560" y="33558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Feet &amp; knees</a:t>
            </a:r>
            <a:endParaRPr lang="en-US" sz="1550" dirty="0"/>
          </a:p>
        </p:txBody>
      </p:sp>
      <p:sp>
        <p:nvSpPr>
          <p:cNvPr id="31" name="Text 29"/>
          <p:cNvSpPr txBox="1"/>
          <p:nvPr/>
        </p:nvSpPr>
        <p:spPr>
          <a:xfrm>
            <a:off x="7909560" y="376732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Peg position / room to move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3886200" y="448056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904488" y="4498848"/>
            <a:ext cx="64008" cy="987552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4087368" y="463600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Temperature</a:t>
            </a:r>
            <a:endParaRPr lang="en-US" sz="1550" dirty="0"/>
          </a:p>
        </p:txBody>
      </p:sp>
      <p:sp>
        <p:nvSpPr>
          <p:cNvPr id="35" name="Text 33"/>
          <p:cNvSpPr txBox="1"/>
          <p:nvPr/>
        </p:nvSpPr>
        <p:spPr>
          <a:xfrm>
            <a:off x="4087368" y="504748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Heated or cooling gear ready before needed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7708392" y="4480560"/>
            <a:ext cx="3456432" cy="1024128"/>
          </a:xfrm>
          <a:prstGeom prst="roundRect">
            <a:avLst>
              <a:gd name="adj" fmla="val 714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7726680" y="4498848"/>
            <a:ext cx="64008" cy="987552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7909560" y="463600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Hydration</a:t>
            </a:r>
            <a:endParaRPr lang="en-US" sz="1550" dirty="0"/>
          </a:p>
        </p:txBody>
      </p:sp>
      <p:sp>
        <p:nvSpPr>
          <p:cNvPr id="39" name="Text 37"/>
          <p:cNvSpPr txBox="1"/>
          <p:nvPr/>
        </p:nvSpPr>
        <p:spPr>
          <a:xfrm>
            <a:off x="7909560" y="5047488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Easy access without turning every drink into a 15-minute stop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4005072" y="5742432"/>
            <a:ext cx="7205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 of thumb: fix hot spots, pressure points, noise and control effort during training rides — not during the certification attempt.</a:t>
            </a:r>
            <a:endParaRPr lang="en-US" sz="1380" dirty="0"/>
          </a:p>
        </p:txBody>
      </p:sp>
      <p:sp>
        <p:nvSpPr>
          <p:cNvPr id="41" name="Text 39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Archive of Wisdom; MSF safety guidance; long-distance rider practice.</a:t>
            </a:r>
            <a:endParaRPr lang="en-US" sz="68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NAVIGATION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Redundancy prevents small failures from becoming ride-ending failures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route is only useful if you can still navigate it after one device, cable or data connection stops working.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41248" y="1828800"/>
            <a:ext cx="3182112" cy="1417320"/>
          </a:xfrm>
          <a:prstGeom prst="roundRect">
            <a:avLst>
              <a:gd name="adj" fmla="val 516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59536" y="1847088"/>
            <a:ext cx="64008" cy="138074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042416" y="198424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GPS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042416" y="2395728"/>
            <a:ext cx="28346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route and waypoints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17136" y="1828800"/>
            <a:ext cx="3182112" cy="1417320"/>
          </a:xfrm>
          <a:prstGeom prst="roundRect">
            <a:avLst>
              <a:gd name="adj" fmla="val 516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35424" y="1847088"/>
            <a:ext cx="64008" cy="138074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718304" y="198424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PHONE / BACKUP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718304" y="2395728"/>
            <a:ext cx="28346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Offline map + alternate routing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93024" y="1828800"/>
            <a:ext cx="3182112" cy="1417320"/>
          </a:xfrm>
          <a:prstGeom prst="roundRect">
            <a:avLst>
              <a:gd name="adj" fmla="val 516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11312" y="1847088"/>
            <a:ext cx="64008" cy="1380744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94192" y="198424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HIGH-LEVEL ROUTE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394192" y="2395728"/>
            <a:ext cx="28346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overview you can understand without electronics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688336" y="3822192"/>
            <a:ext cx="3182112" cy="1417320"/>
          </a:xfrm>
          <a:prstGeom prst="roundRect">
            <a:avLst>
              <a:gd name="adj" fmla="val 516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706624" y="3840480"/>
            <a:ext cx="64008" cy="1380744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2889504" y="3977640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2889504" y="4389120"/>
            <a:ext cx="28346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Bike power + backup battery / cable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364224" y="3822192"/>
            <a:ext cx="3182112" cy="1417320"/>
          </a:xfrm>
          <a:prstGeom prst="roundRect">
            <a:avLst>
              <a:gd name="adj" fmla="val 5161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82512" y="3840480"/>
            <a:ext cx="64008" cy="1380744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565392" y="3977640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TRACKING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6565392" y="4389120"/>
            <a:ext cx="283464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SpotWalla / satellite / app as backup or when the ride requires it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450592" y="3246120"/>
            <a:ext cx="3657600" cy="0"/>
          </a:xfrm>
          <a:prstGeom prst="line">
            <a:avLst/>
          </a:prstGeom>
          <a:noFill/>
          <a:ln w="25400">
            <a:solidFill>
              <a:srgbClr val="C5C0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126480" y="3246120"/>
            <a:ext cx="3657600" cy="0"/>
          </a:xfrm>
          <a:prstGeom prst="line">
            <a:avLst/>
          </a:prstGeom>
          <a:noFill/>
          <a:ln w="25400">
            <a:solidFill>
              <a:srgbClr val="C5C0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261104" y="3840480"/>
            <a:ext cx="0" cy="0"/>
          </a:xfrm>
          <a:prstGeom prst="line">
            <a:avLst/>
          </a:prstGeom>
          <a:noFill/>
          <a:ln w="25400">
            <a:solidFill>
              <a:srgbClr val="C5C0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7927848" y="3840480"/>
            <a:ext cx="0" cy="0"/>
          </a:xfrm>
          <a:prstGeom prst="line">
            <a:avLst/>
          </a:prstGeom>
          <a:noFill/>
          <a:ln w="25400">
            <a:solidFill>
              <a:srgbClr val="C5C0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1005840" y="562356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let “technology redundancy” become “distraction redundancy.” Configure it before departure and keep the cockpit simple.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Greg Rice planning pages (multiple GPS / tracking); IBA ride pages where tracking may be ride-specific.</a:t>
            </a:r>
            <a:endParaRPr lang="en-US" sz="6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documentation part of the cockpit workflow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time to discover your camera timestamp, receipt process or log system is wrong is before the start receipt.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86384" y="1828800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50976" y="1984248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50976" y="1993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08176" y="1947672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ride rules saved / accessible</a:t>
            </a:r>
            <a:endParaRPr lang="en-US" sz="1220" dirty="0"/>
          </a:p>
        </p:txBody>
      </p:sp>
      <p:sp>
        <p:nvSpPr>
          <p:cNvPr id="9" name="Shape 7"/>
          <p:cNvSpPr/>
          <p:nvPr/>
        </p:nvSpPr>
        <p:spPr>
          <a:xfrm>
            <a:off x="6300216" y="1828800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464808" y="1984248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73434" y="1982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922008" y="1947672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Trip log ready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86384" y="2706624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50976" y="2862072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959602" y="2860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08176" y="2825496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Phone camera location metadata enabled if useful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6300216" y="2706624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464808" y="2862072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73434" y="2860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922008" y="2825496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Folders / naming system for receipt photos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786384" y="3584448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50976" y="3739896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59602" y="37378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08176" y="3703320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/ end / corner proof plan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6300216" y="3584448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464808" y="3739896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473434" y="37378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922008" y="3703320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Pen, backup pen, small envelope or receipt storage</a:t>
            </a:r>
            <a:endParaRPr lang="en-US" sz="1220" dirty="0"/>
          </a:p>
        </p:txBody>
      </p:sp>
      <p:sp>
        <p:nvSpPr>
          <p:cNvPr id="29" name="Shape 27"/>
          <p:cNvSpPr/>
          <p:nvPr/>
        </p:nvSpPr>
        <p:spPr>
          <a:xfrm>
            <a:off x="786384" y="4462272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950976" y="4617720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959602" y="46156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1408176" y="4581144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Tracking link tested if used</a:t>
            </a:r>
            <a:endParaRPr lang="en-US" sz="1220" dirty="0"/>
          </a:p>
        </p:txBody>
      </p:sp>
      <p:sp>
        <p:nvSpPr>
          <p:cNvPr id="33" name="Shape 31"/>
          <p:cNvSpPr/>
          <p:nvPr/>
        </p:nvSpPr>
        <p:spPr>
          <a:xfrm>
            <a:off x="6300216" y="4462272"/>
            <a:ext cx="5074920" cy="658368"/>
          </a:xfrm>
          <a:prstGeom prst="roundRect">
            <a:avLst>
              <a:gd name="adj" fmla="val 9722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6464808" y="4617720"/>
            <a:ext cx="310896" cy="310896"/>
          </a:xfrm>
          <a:prstGeom prst="ellipse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6473434" y="46156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6922008" y="4581144"/>
            <a:ext cx="4187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Emergency contacts and route shared</a:t>
            </a:r>
            <a:endParaRPr lang="en-US" sz="1220" dirty="0"/>
          </a:p>
        </p:txBody>
      </p:sp>
      <p:sp>
        <p:nvSpPr>
          <p:cNvPr id="37" name="Text 35"/>
          <p:cNvSpPr txBox="1"/>
          <p:nvPr/>
        </p:nvSpPr>
        <p:spPr>
          <a:xfrm>
            <a:off x="1353312" y="5532120"/>
            <a:ext cx="9372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habit now: every stop ends with “Do I have the proof?”</a:t>
            </a:r>
            <a:endParaRPr lang="en-US" sz="1800" dirty="0"/>
          </a:p>
        </p:txBody>
      </p:sp>
      <p:sp>
        <p:nvSpPr>
          <p:cNvPr id="38" name="Text 36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IBA Documentation Guidelines v7.3; IBA forum certification discussions.</a:t>
            </a:r>
            <a:endParaRPr lang="en-US" sz="68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nighttime_scene_at_a_highwa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1171E">
              <a:alpha val="90000"/>
            </a:srgbClr>
          </a:solidFill>
          <a:ln w="12700">
            <a:solidFill>
              <a:srgbClr val="1117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21792" y="658368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39A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658368" y="1298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kern="0" spc="160" dirty="0">
                <a:solidFill>
                  <a:srgbClr val="F5C3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EXECUTE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82880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Ride the plan — and know when to abandon it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58368" y="331012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5E8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 is disciplined repetition: legal pace, efficient stops, continuous self-assessment and complete documentation.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630936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CDD2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  •  gregrice.com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ride begins with a clean evidence chain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disciplined start prevents the most frustrating kind of failure: finishing the miles but losing the certification on paperwork.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1243584" y="1965960"/>
            <a:ext cx="530352" cy="530352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1243584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1920240" y="2075688"/>
            <a:ext cx="731520" cy="274320"/>
          </a:xfrm>
          <a:prstGeom prst="chevron">
            <a:avLst/>
          </a:prstGeom>
          <a:solidFill>
            <a:srgbClr val="C9C4BC"/>
          </a:solidFill>
          <a:ln w="12700">
            <a:solidFill>
              <a:srgbClr val="C9C4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04672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Bike ready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21792" y="3145536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Fuel, pressures, lights, gear, navigation.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547872" y="1965960"/>
            <a:ext cx="530352" cy="530352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47872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224528" y="2075688"/>
            <a:ext cx="731520" cy="274320"/>
          </a:xfrm>
          <a:prstGeom prst="chevron">
            <a:avLst/>
          </a:prstGeom>
          <a:solidFill>
            <a:srgbClr val="C9C4BC"/>
          </a:solidFill>
          <a:ln w="12700">
            <a:solidFill>
              <a:srgbClr val="C9C4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108960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DBR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926080" y="3145536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Obtain a computer-generated start receipt that clearly establishes place and time.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852160" y="1965960"/>
            <a:ext cx="530352" cy="530352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852160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528816" y="2075688"/>
            <a:ext cx="731520" cy="274320"/>
          </a:xfrm>
          <a:prstGeom prst="chevron">
            <a:avLst/>
          </a:prstGeom>
          <a:solidFill>
            <a:srgbClr val="C9C4BC"/>
          </a:solidFill>
          <a:ln w="12700">
            <a:solidFill>
              <a:srgbClr val="C9C4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13248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230368" y="3145536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Photograph the receipt with the odometer as required/recommended for the ride.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156448" y="1965960"/>
            <a:ext cx="530352" cy="530352"/>
          </a:xfrm>
          <a:prstGeom prst="ellipse">
            <a:avLst/>
          </a:prstGeom>
          <a:solidFill>
            <a:srgbClr val="F39A3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8156448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833104" y="2075688"/>
            <a:ext cx="731520" cy="274320"/>
          </a:xfrm>
          <a:prstGeom prst="chevron">
            <a:avLst/>
          </a:prstGeom>
          <a:solidFill>
            <a:srgbClr val="C9C4BC"/>
          </a:solidFill>
          <a:ln w="12700">
            <a:solidFill>
              <a:srgbClr val="C9C4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17536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 it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7534656" y="3145536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stop while you are still there.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10236442" y="1965960"/>
            <a:ext cx="530352" cy="530352"/>
          </a:xfrm>
          <a:prstGeom prst="ellipse">
            <a:avLst/>
          </a:prstGeom>
          <a:solidFill>
            <a:srgbClr val="578C6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10245068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9806156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Roll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640545" y="3145536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Ride the plan; the clock is now real.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508760" y="4882896"/>
            <a:ext cx="9189720" cy="731520"/>
          </a:xfrm>
          <a:prstGeom prst="roundRect">
            <a:avLst>
              <a:gd name="adj" fmla="val 1000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527048" y="4901184"/>
            <a:ext cx="64008" cy="694944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1709928" y="5038344"/>
            <a:ext cx="8842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rule</a:t>
            </a:r>
            <a:endParaRPr lang="en-US" sz="1550" dirty="0"/>
          </a:p>
        </p:txBody>
      </p:sp>
      <p:sp>
        <p:nvSpPr>
          <p:cNvPr id="32" name="Text 30"/>
          <p:cNvSpPr txBox="1"/>
          <p:nvPr/>
        </p:nvSpPr>
        <p:spPr>
          <a:xfrm>
            <a:off x="1696212" y="5373049"/>
            <a:ext cx="8842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Never ride away from a critical documentation stop until you have looked at the actual receipt and the actual photo.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IBA Documentation Guidelines; current SaddleSore/Bun Burner short-form documentation process.</a:t>
            </a:r>
            <a:endParaRPr lang="en-US" sz="68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Ride a steady legal pace and protect your time bank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endurance pace feels almost boring — until you realize how much time chaos costs.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914400" y="4800600"/>
            <a:ext cx="5623560" cy="0"/>
          </a:xfrm>
          <a:prstGeom prst="line">
            <a:avLst/>
          </a:prstGeom>
          <a:noFill/>
          <a:ln w="16510">
            <a:solidFill>
              <a:srgbClr val="A7A2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938528"/>
            <a:ext cx="0" cy="2852928"/>
          </a:xfrm>
          <a:prstGeom prst="line">
            <a:avLst/>
          </a:prstGeom>
          <a:noFill/>
          <a:ln w="16510">
            <a:solidFill>
              <a:srgbClr val="A7A2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 rot="16200000">
            <a:off x="585216" y="187452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6126480" y="489204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MILES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097280" y="4343400"/>
            <a:ext cx="5074920" cy="0"/>
          </a:xfrm>
          <a:prstGeom prst="line">
            <a:avLst/>
          </a:prstGeom>
          <a:noFill/>
          <a:ln w="508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46320" y="2331720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578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CONSISTENT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097280" y="4526280"/>
            <a:ext cx="91440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011680" y="4343400"/>
            <a:ext cx="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011680" y="3657600"/>
            <a:ext cx="109728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108960" y="3474720"/>
            <a:ext cx="0" cy="59436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108960" y="4069080"/>
            <a:ext cx="105156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60520" y="3886200"/>
            <a:ext cx="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60520" y="3246120"/>
            <a:ext cx="105156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212080" y="3108960"/>
            <a:ext cx="0" cy="59436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212080" y="3703320"/>
            <a:ext cx="914400" cy="0"/>
          </a:xfrm>
          <a:prstGeom prst="line">
            <a:avLst/>
          </a:prstGeom>
          <a:noFill/>
          <a:ln w="3175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297680" y="43615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CREEP / PROBLEMS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086600" y="1828800"/>
            <a:ext cx="4251960" cy="822960"/>
          </a:xfrm>
          <a:prstGeom prst="roundRect">
            <a:avLst>
              <a:gd name="adj" fmla="val 888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104888" y="1847088"/>
            <a:ext cx="64008" cy="78638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287768" y="1984248"/>
            <a:ext cx="3904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pace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7287768" y="2352598"/>
            <a:ext cx="3904488" cy="149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chase time with speed.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086600" y="2852928"/>
            <a:ext cx="4251960" cy="822960"/>
          </a:xfrm>
          <a:prstGeom prst="roundRect">
            <a:avLst>
              <a:gd name="adj" fmla="val 888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104888" y="2871216"/>
            <a:ext cx="64008" cy="78638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287768" y="3008376"/>
            <a:ext cx="3904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predictable stops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7287768" y="3385352"/>
            <a:ext cx="3904488" cy="149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routine should be practiced and repeatable.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086600" y="3877056"/>
            <a:ext cx="4251960" cy="822960"/>
          </a:xfrm>
          <a:prstGeom prst="roundRect">
            <a:avLst>
              <a:gd name="adj" fmla="val 888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7104888" y="3895344"/>
            <a:ext cx="64008" cy="786384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287768" y="4032504"/>
            <a:ext cx="3904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Eat smart</a:t>
            </a:r>
            <a:endParaRPr lang="en-US" sz="1550" dirty="0"/>
          </a:p>
        </p:txBody>
      </p:sp>
      <p:sp>
        <p:nvSpPr>
          <p:cNvPr id="32" name="Text 30"/>
          <p:cNvSpPr txBox="1"/>
          <p:nvPr/>
        </p:nvSpPr>
        <p:spPr>
          <a:xfrm>
            <a:off x="7287768" y="4409480"/>
            <a:ext cx="3904488" cy="149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turn every fuel stop into a restaurant stop.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7086600" y="4901184"/>
            <a:ext cx="4251960" cy="822960"/>
          </a:xfrm>
          <a:prstGeom prst="roundRect">
            <a:avLst>
              <a:gd name="adj" fmla="val 8889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7104888" y="4919472"/>
            <a:ext cx="64008" cy="786384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7287768" y="5056632"/>
            <a:ext cx="3904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clock</a:t>
            </a:r>
            <a:endParaRPr lang="en-US" sz="1550" dirty="0"/>
          </a:p>
        </p:txBody>
      </p:sp>
      <p:sp>
        <p:nvSpPr>
          <p:cNvPr id="36" name="Text 34"/>
          <p:cNvSpPr txBox="1"/>
          <p:nvPr/>
        </p:nvSpPr>
        <p:spPr>
          <a:xfrm>
            <a:off x="7287768" y="5364600"/>
            <a:ext cx="3904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your overall average, remaining margin and next decision point.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Archive of Wisdom (“stop to go faster,” separate gas/food stops); IBA safety guidance.</a:t>
            </a:r>
            <a:endParaRPr lang="en-US" sz="68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fast-but-complete fuel stop routine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Efficiency comes from order and repetition — not rushing. Adapt the sequence to the specific ride rules.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76072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BF4EA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78992" y="2249424"/>
            <a:ext cx="566928" cy="566928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078992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9224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67512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position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trip / clock check</a:t>
            </a:r>
            <a:endParaRPr lang="en-US" sz="1040" dirty="0"/>
          </a:p>
        </p:txBody>
      </p:sp>
      <p:sp>
        <p:nvSpPr>
          <p:cNvPr id="10" name="Shape 8"/>
          <p:cNvSpPr/>
          <p:nvPr/>
        </p:nvSpPr>
        <p:spPr>
          <a:xfrm>
            <a:off x="2459736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962656" y="2249424"/>
            <a:ext cx="566928" cy="566928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2962656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532888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2551176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Fill efficiently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wandering</a:t>
            </a:r>
            <a:endParaRPr lang="en-US" sz="1040" dirty="0"/>
          </a:p>
        </p:txBody>
      </p:sp>
      <p:sp>
        <p:nvSpPr>
          <p:cNvPr id="15" name="Shape 13"/>
          <p:cNvSpPr/>
          <p:nvPr/>
        </p:nvSpPr>
        <p:spPr>
          <a:xfrm>
            <a:off x="4343400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BF4EA"/>
          </a:solidFill>
          <a:ln w="254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846320" y="2249424"/>
            <a:ext cx="566928" cy="566928"/>
          </a:xfrm>
          <a:prstGeom prst="ellipse">
            <a:avLst/>
          </a:prstGeom>
          <a:solidFill>
            <a:srgbClr val="F39A3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846320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4416552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434840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Print and inspect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city • date • time</a:t>
            </a:r>
            <a:endParaRPr lang="en-US" sz="1040" dirty="0"/>
          </a:p>
        </p:txBody>
      </p:sp>
      <p:sp>
        <p:nvSpPr>
          <p:cNvPr id="20" name="Shape 18"/>
          <p:cNvSpPr/>
          <p:nvPr/>
        </p:nvSpPr>
        <p:spPr>
          <a:xfrm>
            <a:off x="6227064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729984" y="2249424"/>
            <a:ext cx="566928" cy="566928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729984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300216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6318504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 + odometer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and readable</a:t>
            </a:r>
            <a:endParaRPr lang="en-US" sz="1040" dirty="0"/>
          </a:p>
        </p:txBody>
      </p:sp>
      <p:sp>
        <p:nvSpPr>
          <p:cNvPr id="25" name="Shape 23"/>
          <p:cNvSpPr/>
          <p:nvPr/>
        </p:nvSpPr>
        <p:spPr>
          <a:xfrm>
            <a:off x="8110728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BF4EA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613648" y="2249424"/>
            <a:ext cx="566928" cy="566928"/>
          </a:xfrm>
          <a:prstGeom prst="ellipse">
            <a:avLst/>
          </a:prstGeom>
          <a:solidFill>
            <a:srgbClr val="2B6F8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613648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183880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stop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while it is fresh</a:t>
            </a:r>
            <a:endParaRPr lang="en-US" sz="1040" dirty="0"/>
          </a:p>
        </p:txBody>
      </p:sp>
      <p:sp>
        <p:nvSpPr>
          <p:cNvPr id="30" name="Shape 28"/>
          <p:cNvSpPr/>
          <p:nvPr/>
        </p:nvSpPr>
        <p:spPr>
          <a:xfrm>
            <a:off x="9994392" y="2011680"/>
            <a:ext cx="1572768" cy="2194560"/>
          </a:xfrm>
          <a:prstGeom prst="roundRect">
            <a:avLst>
              <a:gd name="adj" fmla="val 523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0497312" y="2249424"/>
            <a:ext cx="566928" cy="566928"/>
          </a:xfrm>
          <a:prstGeom prst="ellipse">
            <a:avLst/>
          </a:prstGeom>
          <a:solidFill>
            <a:srgbClr val="578C6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10497312" y="2249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10067544" y="2999232"/>
            <a:ext cx="1426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RESET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10085832" y="3456432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Drink / stretch</a:t>
            </a:r>
            <a:endParaRPr lang="en-US" sz="1040" dirty="0"/>
          </a:p>
          <a:p>
            <a:pPr marL="0" indent="0" algn="ctr">
              <a:buNone/>
            </a:pPr>
            <a:r>
              <a:rPr lang="en-US" sz="10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 bike / depart</a:t>
            </a:r>
            <a:endParaRPr lang="en-US" sz="1040" dirty="0"/>
          </a:p>
        </p:txBody>
      </p:sp>
      <p:sp>
        <p:nvSpPr>
          <p:cNvPr id="35" name="Text 33"/>
          <p:cNvSpPr txBox="1"/>
          <p:nvPr/>
        </p:nvSpPr>
        <p:spPr>
          <a:xfrm>
            <a:off x="914400" y="4892040"/>
            <a:ext cx="10332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“fastest” stop is the one you never have to reconstruct later.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1097280" y="5559552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7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times vary by rider, motorcycle and documentation requirements. Practice the workflow instead of chasing a magic number.</a:t>
            </a:r>
            <a:endParaRPr lang="en-US" sz="1270" dirty="0"/>
          </a:p>
        </p:txBody>
      </p:sp>
      <p:sp>
        <p:nvSpPr>
          <p:cNvPr id="37" name="Text 35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Documentation Guidelines and long-distance rider practice.</a:t>
            </a:r>
            <a:endParaRPr lang="en-US" sz="68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FATIGUE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Fatigue is a stop condition — not a character test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time you are negotiating with yourself about whether you are tired, you should already be looking for a safe place to stop.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3291840" cy="3246120"/>
          </a:xfrm>
          <a:prstGeom prst="roundRect">
            <a:avLst>
              <a:gd name="adj" fmla="val 281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920240" y="2212848"/>
            <a:ext cx="914400" cy="914400"/>
          </a:xfrm>
          <a:prstGeom prst="ellipse">
            <a:avLst/>
          </a:prstGeom>
          <a:solidFill>
            <a:srgbClr val="578C6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481328" y="3291840"/>
            <a:ext cx="1792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120" dirty="0">
                <a:solidFill>
                  <a:srgbClr val="578C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GREEN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370332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ALERT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042416" y="4133088"/>
            <a:ext cx="26700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scanning, smooth decisions, comfortable pace.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4498848" y="1920240"/>
            <a:ext cx="3291840" cy="3246120"/>
          </a:xfrm>
          <a:prstGeom prst="roundRect">
            <a:avLst>
              <a:gd name="adj" fmla="val 281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687568" y="2212848"/>
            <a:ext cx="914400" cy="914400"/>
          </a:xfrm>
          <a:prstGeom prst="ellipse">
            <a:avLst/>
          </a:prstGeom>
          <a:solidFill>
            <a:srgbClr val="C98B2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248656" y="3291840"/>
            <a:ext cx="1792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120" dirty="0">
                <a:solidFill>
                  <a:srgbClr val="C98B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YELLOW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910328" y="370332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DEGRADED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809744" y="4133088"/>
            <a:ext cx="26700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yawning, wandering attention, missed signs/exits, irritability, poor lane discipline.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66176" y="1920240"/>
            <a:ext cx="3291840" cy="3246120"/>
          </a:xfrm>
          <a:prstGeom prst="roundRect">
            <a:avLst>
              <a:gd name="adj" fmla="val 281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524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454896" y="2212848"/>
            <a:ext cx="914400" cy="914400"/>
          </a:xfrm>
          <a:prstGeom prst="ellipse">
            <a:avLst/>
          </a:prstGeom>
          <a:solidFill>
            <a:srgbClr val="B64A4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9015984" y="3291840"/>
            <a:ext cx="17922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kern="0" spc="120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677656" y="370332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8577072" y="4133088"/>
            <a:ext cx="267004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Pull off safely and rest. Do not use speed, willpower or stimulants as a fatigue-management strategy.</a:t>
            </a:r>
            <a:endParaRPr lang="en-US" sz="1080" dirty="0"/>
          </a:p>
        </p:txBody>
      </p:sp>
      <p:sp>
        <p:nvSpPr>
          <p:cNvPr id="20" name="Text 1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SaddleSore/Bun Burner safety guidance; NHTSA drowsy-driving guidance.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the plan breaks, protect the rider first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 rides always create surprises. Your contingency plan determines whether the surprise becomes a disaster.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5800" y="178308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04088" y="1801368"/>
            <a:ext cx="64008" cy="1042416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86968" y="193852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Receipt printer fails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86968" y="23500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Photograph your location, the business and whatever proof is available; make a log note immediately.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45352" y="178308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63640" y="1801368"/>
            <a:ext cx="64008" cy="1042416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46520" y="193852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 closes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3500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Reroute legally and re-check both distance and time. Add proof if the route becomes ambiguous.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310896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04088" y="3127248"/>
            <a:ext cx="64008" cy="1042416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86968" y="326440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Storm blocks the corridor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86968" y="367588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Stop, wait or detour. Weather is allowed to “win.”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245352" y="310896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263640" y="3127248"/>
            <a:ext cx="64008" cy="1042416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46520" y="326440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Mechanical problem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367588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 only what is safely within your capability; use roadside recovery when it is not.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85800" y="443484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04088" y="4453128"/>
            <a:ext cx="64008" cy="1042416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886968" y="459028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Rider is fading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886968" y="500176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ride is over until the rider is safe to continue — certification pressure is irrelevant.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45352" y="4434840"/>
            <a:ext cx="5193792" cy="1078992"/>
          </a:xfrm>
          <a:prstGeom prst="roundRect">
            <a:avLst>
              <a:gd name="adj" fmla="val 6780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263640" y="4453128"/>
            <a:ext cx="64008" cy="1042416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446520" y="459028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margin disappears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6446520" y="500176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the goal. Do not convert a schedule problem into a speed or fatigue problem.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715000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64A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ride can fail on paper and still be a successful decision.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Documentation Guidelines (“document your position as best you can”); IBA safety guidance.</a:t>
            </a:r>
            <a:endParaRPr lang="en-US" sz="6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RIDES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group adds support — and new risk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 guidance specifically warns that group dynamics can pressure riders to continue when they would otherwise stop.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31520" y="1874520"/>
            <a:ext cx="3337560" cy="2606040"/>
          </a:xfrm>
          <a:prstGeom prst="roundRect">
            <a:avLst>
              <a:gd name="adj" fmla="val 28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9808" y="1892808"/>
            <a:ext cx="64008" cy="2569464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32688" y="2029968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THE RIDE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932688" y="2441448"/>
            <a:ext cx="2990088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on pace, fuel range, stop duration, passing behavior, communication and what happens if a rider stops.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25696" y="1874520"/>
            <a:ext cx="3337560" cy="2606040"/>
          </a:xfrm>
          <a:prstGeom prst="roundRect">
            <a:avLst>
              <a:gd name="adj" fmla="val 28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43984" y="1892808"/>
            <a:ext cx="64008" cy="2569464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626864" y="2029968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DURING THE RIDE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626864" y="2441448"/>
            <a:ext cx="2990088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Ride your own motorcycle. Keep safe spacing. Do not turn a rider’s short stop into a debate or a group vote.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19872" y="1874520"/>
            <a:ext cx="3337560" cy="2606040"/>
          </a:xfrm>
          <a:prstGeom prst="roundRect">
            <a:avLst>
              <a:gd name="adj" fmla="val 28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  <a:effectLst>
            <a:outerShdw blurRad="1905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38160" y="1892808"/>
            <a:ext cx="64008" cy="2569464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21040" y="2029968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NON-NEGOTIABLE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441448"/>
            <a:ext cx="2990088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rider owns the right to slow down, rest, change the plan or end the ride without pressure from the group.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5102352"/>
            <a:ext cx="10149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group is only successful if every rider finishes safely — even when “finish” means stopping early.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SaddleSore/Bun Burner group-ride warning; Motorcycle Safety Foundation group-riding guidance.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Finish the evidence chain before you celebrate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ride is not administratively finished until the end proof, photos and log are secure.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1828800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76656" y="1847088"/>
            <a:ext cx="64008" cy="1353312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5953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DBR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59536" y="2395728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Obtain the required end receipt before the time window closes.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53128" y="1828800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71416" y="1847088"/>
            <a:ext cx="64008" cy="1353312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65429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4654296" y="2395728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city, date and time — do not assume the printer got it right.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47888" y="1828800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66176" y="1847088"/>
            <a:ext cx="64008" cy="1353312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449056" y="1984248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449056" y="2395728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the receipt / odometer proof clearly.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58368" y="3493008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6656" y="3511296"/>
            <a:ext cx="64008" cy="1353312"/>
          </a:xfrm>
          <a:prstGeom prst="rect">
            <a:avLst/>
          </a:prstGeom>
          <a:solidFill>
            <a:srgbClr val="368A82"/>
          </a:solidFill>
          <a:ln w="12700">
            <a:solidFill>
              <a:srgbClr val="36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59536" y="3648456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 UP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859536" y="4059936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 photos, track and notes while they still exist on multiple devices.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453128" y="3493008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471416" y="3511296"/>
            <a:ext cx="64008" cy="1353312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654296" y="3648456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4654296" y="4059936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 the trip log and explain unusual stops or documentation issues.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47888" y="3493008"/>
            <a:ext cx="3401568" cy="1389888"/>
          </a:xfrm>
          <a:prstGeom prst="roundRect">
            <a:avLst>
              <a:gd name="adj" fmla="val 5263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266176" y="3511296"/>
            <a:ext cx="64008" cy="1353312"/>
          </a:xfrm>
          <a:prstGeom prst="rect">
            <a:avLst/>
          </a:prstGeom>
          <a:solidFill>
            <a:srgbClr val="C98B2C"/>
          </a:solidFill>
          <a:ln w="12700">
            <a:solidFill>
              <a:srgbClr val="C98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449056" y="3648456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SUBMIT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8449056" y="4059936"/>
            <a:ext cx="305409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current IBA submission process and include the required route / documentation package.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960120" y="5468112"/>
            <a:ext cx="10149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Electronic submission is preferred where the ride page allows it. Follow the current ride page, not an old checklist.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IBA SaddleSore/Bun Burner v6.4; IBA Documentation Guidelines v7.3.</a:t>
            </a:r>
            <a:endParaRPr lang="en-US" sz="68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Greg Rice’s ride history says about preparation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than 100 certified IBA rides — including 90+ Bun Burner Golds — built around the same basic discipline.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5800" y="1828800"/>
            <a:ext cx="3794760" cy="3611880"/>
          </a:xfrm>
          <a:prstGeom prst="roundRect">
            <a:avLst>
              <a:gd name="adj" fmla="val 2532"/>
            </a:avLst>
          </a:prstGeom>
          <a:solidFill>
            <a:srgbClr val="1A222B"/>
          </a:solidFill>
          <a:ln w="12700">
            <a:solidFill>
              <a:srgbClr val="1A22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2445586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39A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130+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204538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IBA-certified rides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844618"/>
            <a:ext cx="3337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7D7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97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4539562"/>
            <a:ext cx="3154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Bun Burner Golds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4892040" y="1828800"/>
            <a:ext cx="65379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910328" y="1847088"/>
            <a:ext cx="64008" cy="950976"/>
          </a:xfrm>
          <a:prstGeom prst="rect">
            <a:avLst/>
          </a:prstGeom>
          <a:solidFill>
            <a:srgbClr val="2B6F8E"/>
          </a:solidFill>
          <a:ln w="12700">
            <a:solidFill>
              <a:srgbClr val="2B6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093208" y="1984248"/>
            <a:ext cx="6190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Up-front planning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5093208" y="2395728"/>
            <a:ext cx="6190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the route, weather and traffic before the ride instead of solving predictable problems during it.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3017520"/>
            <a:ext cx="65379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910328" y="3035808"/>
            <a:ext cx="64008" cy="950976"/>
          </a:xfrm>
          <a:prstGeom prst="rect">
            <a:avLst/>
          </a:prstGeom>
          <a:solidFill>
            <a:srgbClr val="F39A38"/>
          </a:solidFill>
          <a:ln w="127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093208" y="3172968"/>
            <a:ext cx="6190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Construction awareness</a:t>
            </a:r>
            <a:endParaRPr lang="en-US" sz="1550" dirty="0"/>
          </a:p>
        </p:txBody>
      </p:sp>
      <p:sp>
        <p:nvSpPr>
          <p:cNvPr id="18" name="Text 16"/>
          <p:cNvSpPr txBox="1"/>
          <p:nvPr/>
        </p:nvSpPr>
        <p:spPr>
          <a:xfrm>
            <a:off x="5093208" y="3584448"/>
            <a:ext cx="6190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checks state DOT sites and can mark major work zones in his GPS so the slowdown has context.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892040" y="4206240"/>
            <a:ext cx="6537960" cy="987552"/>
          </a:xfrm>
          <a:prstGeom prst="roundRect">
            <a:avLst>
              <a:gd name="adj" fmla="val 7407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910328" y="4224528"/>
            <a:ext cx="64008" cy="950976"/>
          </a:xfrm>
          <a:prstGeom prst="rect">
            <a:avLst/>
          </a:prstGeom>
          <a:solidFill>
            <a:srgbClr val="578C62"/>
          </a:solidFill>
          <a:ln w="12700">
            <a:solidFill>
              <a:srgbClr val="578C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093208" y="4361688"/>
            <a:ext cx="61904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roadside problems</a:t>
            </a:r>
            <a:endParaRPr lang="en-US" sz="1550" dirty="0"/>
          </a:p>
        </p:txBody>
      </p:sp>
      <p:sp>
        <p:nvSpPr>
          <p:cNvPr id="22" name="Text 20"/>
          <p:cNvSpPr txBox="1"/>
          <p:nvPr/>
        </p:nvSpPr>
        <p:spPr>
          <a:xfrm>
            <a:off x="5093208" y="4773168"/>
            <a:ext cx="6190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Tire repair, compressor, lights, charging and recovery items are selected because long routes can put help far away.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983480" y="5532120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lesson is not the mileage count. The lesson is repeatability.</a:t>
            </a:r>
            <a:endParaRPr lang="en-US" sz="1750" dirty="0"/>
          </a:p>
        </p:txBody>
      </p:sp>
      <p:sp>
        <p:nvSpPr>
          <p:cNvPr id="24" name="Text 22"/>
          <p:cNvSpPr txBox="1"/>
          <p:nvPr/>
        </p:nvSpPr>
        <p:spPr>
          <a:xfrm>
            <a:off x="566928" y="6309360"/>
            <a:ext cx="10881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680" i="1" dirty="0">
                <a:solidFill>
                  <a:srgbClr val="7D83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GregRice.com — My Iron Butt Association Rides; Mexico SS1000 Ride; Coast 2 Coast planning page.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Ten rules to remember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compact checklist for the next time you build a certified long-distance ride.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22960" y="1837944"/>
            <a:ext cx="438912" cy="438912"/>
          </a:xfrm>
          <a:prstGeom prst="ellipse">
            <a:avLst/>
          </a:prstGeom>
          <a:solidFill>
            <a:srgbClr val="F39A38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1837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44752" y="17830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current ride rules first.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822960" y="2679192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6791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444752" y="262432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mileage and time margin.</a:t>
            </a:r>
            <a:endParaRPr lang="en-US" sz="1420" dirty="0"/>
          </a:p>
        </p:txBody>
      </p:sp>
      <p:sp>
        <p:nvSpPr>
          <p:cNvPr id="11" name="Shape 9"/>
          <p:cNvSpPr/>
          <p:nvPr/>
        </p:nvSpPr>
        <p:spPr>
          <a:xfrm>
            <a:off x="822960" y="3520440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5204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444752" y="346557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the documentation with the route.</a:t>
            </a:r>
            <a:endParaRPr lang="en-US" sz="1420" dirty="0"/>
          </a:p>
        </p:txBody>
      </p:sp>
      <p:sp>
        <p:nvSpPr>
          <p:cNvPr id="14" name="Shape 12"/>
          <p:cNvSpPr/>
          <p:nvPr/>
        </p:nvSpPr>
        <p:spPr>
          <a:xfrm>
            <a:off x="822960" y="4361688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3616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44752" y="430682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known, tested motorcycle.</a:t>
            </a:r>
            <a:endParaRPr lang="en-US" sz="1420" dirty="0"/>
          </a:p>
        </p:txBody>
      </p:sp>
      <p:sp>
        <p:nvSpPr>
          <p:cNvPr id="17" name="Shape 15"/>
          <p:cNvSpPr/>
          <p:nvPr/>
        </p:nvSpPr>
        <p:spPr>
          <a:xfrm>
            <a:off x="822960" y="5202936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52029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444752" y="514807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genuinely rested.</a:t>
            </a:r>
            <a:endParaRPr lang="en-US" sz="1420" dirty="0"/>
          </a:p>
        </p:txBody>
      </p:sp>
      <p:sp>
        <p:nvSpPr>
          <p:cNvPr id="20" name="Shape 18"/>
          <p:cNvSpPr/>
          <p:nvPr/>
        </p:nvSpPr>
        <p:spPr>
          <a:xfrm>
            <a:off x="6400800" y="1837944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00800" y="1837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022592" y="17830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fuel stops repeatable.</a:t>
            </a:r>
            <a:endParaRPr lang="en-US" sz="1420" dirty="0"/>
          </a:p>
        </p:txBody>
      </p:sp>
      <p:sp>
        <p:nvSpPr>
          <p:cNvPr id="23" name="Shape 21"/>
          <p:cNvSpPr/>
          <p:nvPr/>
        </p:nvSpPr>
        <p:spPr>
          <a:xfrm>
            <a:off x="6400800" y="2679192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00800" y="26791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022592" y="262432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 weather and road conditions.</a:t>
            </a:r>
            <a:endParaRPr lang="en-US" sz="1420" dirty="0"/>
          </a:p>
        </p:txBody>
      </p:sp>
      <p:sp>
        <p:nvSpPr>
          <p:cNvPr id="26" name="Shape 24"/>
          <p:cNvSpPr/>
          <p:nvPr/>
        </p:nvSpPr>
        <p:spPr>
          <a:xfrm>
            <a:off x="6400800" y="3520440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400800" y="35204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022592" y="346557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recover lost time with speed.</a:t>
            </a:r>
            <a:endParaRPr lang="en-US" sz="1420" dirty="0"/>
          </a:p>
        </p:txBody>
      </p:sp>
      <p:sp>
        <p:nvSpPr>
          <p:cNvPr id="29" name="Shape 27"/>
          <p:cNvSpPr/>
          <p:nvPr/>
        </p:nvSpPr>
        <p:spPr>
          <a:xfrm>
            <a:off x="6400800" y="4361688"/>
            <a:ext cx="438912" cy="438912"/>
          </a:xfrm>
          <a:prstGeom prst="ellipse">
            <a:avLst/>
          </a:prstGeom>
          <a:solidFill>
            <a:srgbClr val="B64A48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6400800" y="43616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7022592" y="430682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when fatigue appears.</a:t>
            </a:r>
            <a:endParaRPr lang="en-US" sz="1420" dirty="0"/>
          </a:p>
        </p:txBody>
      </p:sp>
      <p:sp>
        <p:nvSpPr>
          <p:cNvPr id="32" name="Shape 30"/>
          <p:cNvSpPr/>
          <p:nvPr/>
        </p:nvSpPr>
        <p:spPr>
          <a:xfrm>
            <a:off x="6400800" y="5202936"/>
            <a:ext cx="438912" cy="438912"/>
          </a:xfrm>
          <a:prstGeom prst="ellipse">
            <a:avLst/>
          </a:prstGeom>
          <a:solidFill>
            <a:srgbClr val="2B6F8E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400800" y="52029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7022592" y="514807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and back up your evidence.</a:t>
            </a:r>
            <a:endParaRPr lang="en-US" sz="1420" dirty="0"/>
          </a:p>
        </p:txBody>
      </p:sp>
      <p:sp>
        <p:nvSpPr>
          <p:cNvPr id="35" name="Text 33"/>
          <p:cNvSpPr txBox="1"/>
          <p:nvPr/>
        </p:nvSpPr>
        <p:spPr>
          <a:xfrm>
            <a:off x="960120" y="5916168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kern="0" spc="7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IT.  PREPARE IT.  RIDE IT.  DOCUMENT IT.  GET HOME SAFE.</a:t>
            </a:r>
            <a:endParaRPr lang="en-US" sz="17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820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Primary resources used in this presentation</a:t>
            </a:r>
            <a:endParaRPr lang="en-US" sz="28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3716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re-check the specific IBA ride page before an actual attempt.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83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Iron Butt Association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1783080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SaddleSore 1000 / Bun Burner 1500 — Version 6.4, revised Aug. 13, 2026</a:t>
            </a:r>
            <a:endParaRPr lang="en-US" sz="1080" dirty="0"/>
          </a:p>
        </p:txBody>
      </p:sp>
      <p:sp>
        <p:nvSpPr>
          <p:cNvPr id="7" name="Text 5"/>
          <p:cNvSpPr txBox="1"/>
          <p:nvPr/>
        </p:nvSpPr>
        <p:spPr>
          <a:xfrm>
            <a:off x="8366760" y="178308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https://www.ironbutt.com/themerides/ssseries/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731520" y="2240280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24963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Iron Butt Association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2377440" y="2496312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Documentation Guidelines — Version 7.3, June 2026</a:t>
            </a:r>
            <a:endParaRPr lang="en-US" sz="1080" dirty="0"/>
          </a:p>
        </p:txBody>
      </p:sp>
      <p:sp>
        <p:nvSpPr>
          <p:cNvPr id="11" name="Text 9"/>
          <p:cNvSpPr txBox="1"/>
          <p:nvPr/>
        </p:nvSpPr>
        <p:spPr>
          <a:xfrm>
            <a:off x="8366760" y="2496312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https://www.ironbutt.com/themerides/documentation/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731520" y="2953512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31520" y="320954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D77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Iron Butt Association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2377440" y="3209544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Archive of Wisdom — long-distance riding tips from IBR veterans</a:t>
            </a:r>
            <a:endParaRPr lang="en-US" sz="1080" dirty="0"/>
          </a:p>
        </p:txBody>
      </p:sp>
      <p:sp>
        <p:nvSpPr>
          <p:cNvPr id="15" name="Text 13"/>
          <p:cNvSpPr txBox="1"/>
          <p:nvPr/>
        </p:nvSpPr>
        <p:spPr>
          <a:xfrm>
            <a:off x="8366760" y="3209544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https://www.ironbutt.com/ibmagazine/IBMag01-200.pdf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731520" y="3666744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31520" y="39227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B6F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Iron Butt Forum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2377440" y="3922776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Rider Preparation, certified ride reports and planning discussions</a:t>
            </a:r>
            <a:endParaRPr lang="en-US" sz="108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3922776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https://forum.ironbutt.org/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731520" y="4379976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31520" y="46360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B6F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2377440" y="4636008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 rides, ride planning, weather / DOT research, equipment and ride reports</a:t>
            </a:r>
            <a:endParaRPr lang="en-US" sz="1080" dirty="0"/>
          </a:p>
        </p:txBody>
      </p:sp>
      <p:sp>
        <p:nvSpPr>
          <p:cNvPr id="23" name="Text 21"/>
          <p:cNvSpPr txBox="1"/>
          <p:nvPr/>
        </p:nvSpPr>
        <p:spPr>
          <a:xfrm>
            <a:off x="8366760" y="4636008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https://www.gregrice.com/rides/rides.html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731520" y="5093208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31520" y="5349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B6F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NHTSA / MSF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2377440" y="5349240"/>
            <a:ext cx="6080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Drowsy-driving and motorcycle pre-ride / safety guidance</a:t>
            </a:r>
            <a:endParaRPr lang="en-US" sz="1080" dirty="0"/>
          </a:p>
        </p:txBody>
      </p:sp>
      <p:sp>
        <p:nvSpPr>
          <p:cNvPr id="27" name="Text 25"/>
          <p:cNvSpPr txBox="1"/>
          <p:nvPr/>
        </p:nvSpPr>
        <p:spPr>
          <a:xfrm>
            <a:off x="8366760" y="534924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4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https://www.nhtsa.gov/risky-driving/drowsy-driving   •   https://msf-usa.org/</a:t>
            </a:r>
            <a:endParaRPr lang="en-US" sz="840" dirty="0"/>
          </a:p>
        </p:txBody>
      </p:sp>
      <p:sp>
        <p:nvSpPr>
          <p:cNvPr id="28" name="Shape 26"/>
          <p:cNvSpPr/>
          <p:nvPr/>
        </p:nvSpPr>
        <p:spPr>
          <a:xfrm>
            <a:off x="731520" y="5806440"/>
            <a:ext cx="10716768" cy="0"/>
          </a:xfrm>
          <a:prstGeom prst="line">
            <a:avLst/>
          </a:prstGeom>
          <a:noFill/>
          <a:ln w="8890">
            <a:solidFill>
              <a:srgbClr val="DED8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508760" y="5870448"/>
            <a:ext cx="9189720" cy="502920"/>
          </a:xfrm>
          <a:prstGeom prst="roundRect">
            <a:avLst>
              <a:gd name="adj" fmla="val 14545"/>
            </a:avLst>
          </a:prstGeom>
          <a:solidFill>
            <a:srgbClr val="FAF8F3"/>
          </a:solidFill>
          <a:ln w="10160">
            <a:solidFill>
              <a:srgbClr val="D7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527048" y="5888736"/>
            <a:ext cx="64008" cy="466344"/>
          </a:xfrm>
          <a:prstGeom prst="rect">
            <a:avLst/>
          </a:prstGeom>
          <a:solidFill>
            <a:srgbClr val="B64A48"/>
          </a:solidFill>
          <a:ln w="12700">
            <a:solidFill>
              <a:srgbClr val="B64A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1709928" y="5887880"/>
            <a:ext cx="8842248" cy="245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0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note</a:t>
            </a:r>
            <a:endParaRPr lang="en-US" sz="1550" dirty="0"/>
          </a:p>
        </p:txBody>
      </p:sp>
      <p:sp>
        <p:nvSpPr>
          <p:cNvPr id="32" name="Text 30"/>
          <p:cNvSpPr txBox="1"/>
          <p:nvPr/>
        </p:nvSpPr>
        <p:spPr>
          <a:xfrm>
            <a:off x="1709928" y="6169964"/>
            <a:ext cx="8842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6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IBA rules and documentation can change. The official ride page is the authority for a real certification attempt.</a:t>
            </a:r>
            <a:endParaRPr lang="en-US" sz="115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D71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1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hotorealistic_landscape_scene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 txBox="1"/>
          <p:nvPr/>
        </p:nvSpPr>
        <p:spPr>
          <a:xfrm>
            <a:off x="685800" y="1133856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BEST LONG-DISTANCE RIDE</a:t>
            </a:r>
            <a:endParaRPr lang="en-US" sz="3100" dirty="0"/>
          </a:p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ENDS WITH YOU HOME SAFE.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694944" y="2926080"/>
            <a:ext cx="1965960" cy="0"/>
          </a:xfrm>
          <a:prstGeom prst="line">
            <a:avLst/>
          </a:prstGeom>
          <a:noFill/>
          <a:ln w="38100">
            <a:solidFill>
              <a:srgbClr val="F39A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94944" y="324612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E1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/ discussion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694944" y="3822192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Greg Rice  •  gregrice.com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94944" y="603504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8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it. Prepare it. Execute it. Document it.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3687</Words>
  <Application>Microsoft Office PowerPoint</Application>
  <PresentationFormat>Widescreen</PresentationFormat>
  <Paragraphs>514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gregrice.com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• Prepare • Execute — Long-Distance IBA Ride</dc:title>
  <dc:subject>Planning, preparing and executing an Iron Butt Association long-distance endurance ride</dc:subject>
  <dc:creator>Greg Rice</dc:creator>
  <cp:lastModifiedBy>Gregory Rice</cp:lastModifiedBy>
  <cp:revision>1</cp:revision>
  <dcterms:created xsi:type="dcterms:W3CDTF">2026-09-19T15:12:00Z</dcterms:created>
  <dcterms:modified xsi:type="dcterms:W3CDTF">2026-09-19T15:34:23Z</dcterms:modified>
</cp:coreProperties>
</file>